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5" r:id="rId3"/>
    <p:sldId id="259" r:id="rId4"/>
    <p:sldId id="258" r:id="rId5"/>
    <p:sldId id="263" r:id="rId6"/>
    <p:sldId id="271" r:id="rId7"/>
    <p:sldId id="269" r:id="rId8"/>
    <p:sldId id="267" r:id="rId9"/>
    <p:sldId id="262" r:id="rId10"/>
    <p:sldId id="270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napToGrid="0" snapToObjects="1">
      <p:cViewPr varScale="1">
        <p:scale>
          <a:sx n="99" d="100"/>
          <a:sy n="99" d="100"/>
        </p:scale>
        <p:origin x="14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DBD836-ABD9-B449-A2F6-FCDBF9C6D952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5BD63-B310-4C45-B0A2-C521A01DB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38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Too close:  Can’t maneuver</a:t>
            </a:r>
          </a:p>
          <a:p>
            <a:r>
              <a:rPr lang="en-US" dirty="0"/>
              <a:t>Too low: Can’t place mesh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5BD63-B310-4C45-B0A2-C521A01DB97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 the structures on both images</a:t>
            </a:r>
          </a:p>
          <a:p>
            <a:r>
              <a:rPr lang="en-US" dirty="0"/>
              <a:t>Pubic</a:t>
            </a:r>
            <a:r>
              <a:rPr lang="en-US" baseline="0" dirty="0"/>
              <a:t> tubercle</a:t>
            </a:r>
          </a:p>
          <a:p>
            <a:r>
              <a:rPr lang="en-US" baseline="0" dirty="0"/>
              <a:t>Coopers ligament</a:t>
            </a:r>
          </a:p>
          <a:p>
            <a:r>
              <a:rPr lang="en-US" baseline="0" dirty="0"/>
              <a:t>Inguinal ligament</a:t>
            </a:r>
          </a:p>
          <a:p>
            <a:r>
              <a:rPr lang="en-US" baseline="0" dirty="0" err="1"/>
              <a:t>Epigastric</a:t>
            </a:r>
            <a:r>
              <a:rPr lang="en-US" baseline="0" dirty="0"/>
              <a:t> vessels</a:t>
            </a:r>
          </a:p>
          <a:p>
            <a:r>
              <a:rPr lang="en-US" baseline="0" dirty="0"/>
              <a:t>Spermatic cord</a:t>
            </a:r>
          </a:p>
          <a:p>
            <a:r>
              <a:rPr lang="en-US" baseline="0" dirty="0"/>
              <a:t>Iliac artery/vein</a:t>
            </a:r>
          </a:p>
          <a:p>
            <a:r>
              <a:rPr lang="en-US" baseline="0" dirty="0"/>
              <a:t>Triangle of doom</a:t>
            </a:r>
          </a:p>
          <a:p>
            <a:r>
              <a:rPr lang="en-US" baseline="0" dirty="0"/>
              <a:t>Triangle of pain</a:t>
            </a:r>
          </a:p>
          <a:p>
            <a:r>
              <a:rPr lang="en-US" baseline="0" dirty="0" err="1"/>
              <a:t>Hesselbach’s</a:t>
            </a:r>
            <a:r>
              <a:rPr lang="en-US" baseline="0" dirty="0"/>
              <a:t> Triangle</a:t>
            </a:r>
          </a:p>
          <a:p>
            <a:r>
              <a:rPr lang="en-US" baseline="0" dirty="0"/>
              <a:t>Direct inguinal hernia</a:t>
            </a:r>
          </a:p>
          <a:p>
            <a:r>
              <a:rPr lang="en-US" baseline="0" dirty="0"/>
              <a:t>Femoral hernia</a:t>
            </a:r>
          </a:p>
          <a:p>
            <a:r>
              <a:rPr lang="en-US" baseline="0" dirty="0"/>
              <a:t>Indirect hernia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5BD63-B310-4C45-B0A2-C521A01DB97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Draw</a:t>
            </a:r>
            <a:r>
              <a:rPr lang="en-US" baseline="0" dirty="0"/>
              <a:t> this (with animations)</a:t>
            </a:r>
          </a:p>
          <a:p>
            <a:r>
              <a:rPr lang="en-US" baseline="0" dirty="0"/>
              <a:t>Pubic tubercle and </a:t>
            </a:r>
            <a:r>
              <a:rPr lang="en-US" baseline="0" dirty="0" err="1"/>
              <a:t>symphysis</a:t>
            </a:r>
            <a:endParaRPr lang="en-US" baseline="0" dirty="0"/>
          </a:p>
          <a:p>
            <a:r>
              <a:rPr lang="en-US" baseline="0" dirty="0"/>
              <a:t>Lateral Border of Rectus</a:t>
            </a:r>
          </a:p>
          <a:p>
            <a:r>
              <a:rPr lang="en-US" baseline="0" dirty="0"/>
              <a:t>Iliac artery and vein</a:t>
            </a:r>
          </a:p>
          <a:p>
            <a:r>
              <a:rPr lang="en-US" baseline="0" dirty="0"/>
              <a:t>Coopers ligament (superior surface of the superior </a:t>
            </a:r>
            <a:r>
              <a:rPr lang="en-US" baseline="0" dirty="0" err="1"/>
              <a:t>ramus</a:t>
            </a:r>
            <a:r>
              <a:rPr lang="en-US" baseline="0" dirty="0"/>
              <a:t>)</a:t>
            </a:r>
          </a:p>
          <a:p>
            <a:r>
              <a:rPr lang="en-US" baseline="0" dirty="0"/>
              <a:t>Inguinal ligament</a:t>
            </a:r>
          </a:p>
          <a:p>
            <a:r>
              <a:rPr lang="en-US" baseline="0" dirty="0" err="1"/>
              <a:t>Epigastric</a:t>
            </a:r>
            <a:r>
              <a:rPr lang="en-US" baseline="0" dirty="0"/>
              <a:t> vessels</a:t>
            </a:r>
          </a:p>
          <a:p>
            <a:r>
              <a:rPr lang="en-US" baseline="0" dirty="0"/>
              <a:t>Direct hernia</a:t>
            </a:r>
          </a:p>
          <a:p>
            <a:r>
              <a:rPr lang="en-US" baseline="0" dirty="0"/>
              <a:t>Femoral hernia</a:t>
            </a:r>
          </a:p>
          <a:p>
            <a:r>
              <a:rPr lang="en-US" baseline="0" dirty="0"/>
              <a:t>Indirect hernia</a:t>
            </a:r>
          </a:p>
          <a:p>
            <a:r>
              <a:rPr lang="en-US" baseline="0" dirty="0"/>
              <a:t>Fold the paper in half on the blue line.  This is your true view of the groin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5BD63-B310-4C45-B0A2-C521A01DB97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 cord structures from medial to lateral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5BD63-B310-4C45-B0A2-C521A01DB97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Yellow is hernia sac</a:t>
            </a:r>
          </a:p>
          <a:p>
            <a:r>
              <a:rPr lang="en-US" dirty="0"/>
              <a:t>Gray is mesh</a:t>
            </a:r>
          </a:p>
          <a:p>
            <a:r>
              <a:rPr lang="en-US" dirty="0"/>
              <a:t>Stars</a:t>
            </a:r>
            <a:r>
              <a:rPr lang="en-US" baseline="0" dirty="0"/>
              <a:t> </a:t>
            </a:r>
            <a:r>
              <a:rPr lang="en-US" baseline="0"/>
              <a:t>are fixation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5BD63-B310-4C45-B0A2-C521A01DB97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CD601-EB9D-9C4F-BFA5-D3507CCE72A4}" type="datetimeFigureOut">
              <a:rPr lang="en-US" smtClean="0"/>
              <a:pPr/>
              <a:t>12/20/20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A653A-4C00-3741-9F43-8C45C4D44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ges.org/video/tapp-repair-of-a-large-incarcerated-inguinal-hernia/" TargetMode="External"/><Relationship Id="rId2" Type="http://schemas.openxmlformats.org/officeDocument/2006/relationships/hyperlink" Target="https://www.sages.org/video/tapp-repair-who-when-how-why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Laparoscopic Inguinal Hernia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Pearls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Dissect out peritoneum</a:t>
            </a:r>
          </a:p>
          <a:p>
            <a:pPr lvl="1"/>
            <a:r>
              <a:rPr lang="en-US" dirty="0"/>
              <a:t>Tip to tip</a:t>
            </a:r>
          </a:p>
          <a:p>
            <a:pPr lvl="1"/>
            <a:r>
              <a:rPr lang="en-US" dirty="0"/>
              <a:t>Avoid tearing peritoneum</a:t>
            </a:r>
          </a:p>
          <a:p>
            <a:r>
              <a:rPr lang="en-US" dirty="0"/>
              <a:t>Place mesh</a:t>
            </a:r>
          </a:p>
          <a:p>
            <a:pPr lvl="1"/>
            <a:r>
              <a:rPr lang="en-US" dirty="0"/>
              <a:t>Taco shell</a:t>
            </a:r>
          </a:p>
          <a:p>
            <a:pPr lvl="1"/>
            <a:r>
              <a:rPr lang="en-US" dirty="0"/>
              <a:t>Avoid </a:t>
            </a:r>
            <a:r>
              <a:rPr lang="en-US" dirty="0" err="1"/>
              <a:t>cattywampus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>
          <a:xfrm>
            <a:off x="6410225" y="3293824"/>
            <a:ext cx="714453" cy="873061"/>
          </a:xfrm>
          <a:custGeom>
            <a:avLst/>
            <a:gdLst>
              <a:gd name="connsiteX0" fmla="*/ 1392522 w 1392522"/>
              <a:gd name="connsiteY0" fmla="*/ 0 h 1269908"/>
              <a:gd name="connsiteX1" fmla="*/ 3308 w 1392522"/>
              <a:gd name="connsiteY1" fmla="*/ 694481 h 1269908"/>
              <a:gd name="connsiteX2" fmla="*/ 1372676 w 1392522"/>
              <a:gd name="connsiteY2" fmla="*/ 1269908 h 1269908"/>
              <a:gd name="connsiteX3" fmla="*/ 1372676 w 1392522"/>
              <a:gd name="connsiteY3" fmla="*/ 1269908 h 1269908"/>
              <a:gd name="connsiteX4" fmla="*/ 1332984 w 1392522"/>
              <a:gd name="connsiteY4" fmla="*/ 1250066 h 1269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2522" h="1269908">
                <a:moveTo>
                  <a:pt x="1392522" y="0"/>
                </a:moveTo>
                <a:cubicBezTo>
                  <a:pt x="699569" y="241415"/>
                  <a:pt x="6616" y="482830"/>
                  <a:pt x="3308" y="694481"/>
                </a:cubicBezTo>
                <a:cubicBezTo>
                  <a:pt x="0" y="906132"/>
                  <a:pt x="1372676" y="1269908"/>
                  <a:pt x="1372676" y="1269908"/>
                </a:cubicBezTo>
                <a:lnTo>
                  <a:pt x="1372676" y="1269908"/>
                </a:lnTo>
                <a:lnTo>
                  <a:pt x="1332984" y="1250066"/>
                </a:lnTo>
              </a:path>
            </a:pathLst>
          </a:cu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909514">
            <a:off x="1139688" y="5099474"/>
            <a:ext cx="1925053" cy="1210381"/>
          </a:xfrm>
          <a:prstGeom prst="rect">
            <a:avLst/>
          </a:prstGeom>
          <a:solidFill>
            <a:schemeClr val="tx1">
              <a:alpha val="28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 rot="152252">
            <a:off x="4872167" y="4868838"/>
            <a:ext cx="3076115" cy="1671478"/>
          </a:xfrm>
          <a:custGeom>
            <a:avLst/>
            <a:gdLst>
              <a:gd name="connsiteX0" fmla="*/ 972449 w 3076115"/>
              <a:gd name="connsiteY0" fmla="*/ 163463 h 1671478"/>
              <a:gd name="connsiteX1" fmla="*/ 277842 w 3076115"/>
              <a:gd name="connsiteY1" fmla="*/ 798417 h 1671478"/>
              <a:gd name="connsiteX2" fmla="*/ 277842 w 3076115"/>
              <a:gd name="connsiteY2" fmla="*/ 1354001 h 1671478"/>
              <a:gd name="connsiteX3" fmla="*/ 0 w 3076115"/>
              <a:gd name="connsiteY3" fmla="*/ 1671478 h 1671478"/>
              <a:gd name="connsiteX4" fmla="*/ 1131216 w 3076115"/>
              <a:gd name="connsiteY4" fmla="*/ 1373844 h 1671478"/>
              <a:gd name="connsiteX5" fmla="*/ 1349521 w 3076115"/>
              <a:gd name="connsiteY5" fmla="*/ 937313 h 1671478"/>
              <a:gd name="connsiteX6" fmla="*/ 1944898 w 3076115"/>
              <a:gd name="connsiteY6" fmla="*/ 937313 h 1671478"/>
              <a:gd name="connsiteX7" fmla="*/ 2063974 w 3076115"/>
              <a:gd name="connsiteY7" fmla="*/ 1016682 h 1671478"/>
              <a:gd name="connsiteX8" fmla="*/ 2123511 w 3076115"/>
              <a:gd name="connsiteY8" fmla="*/ 1036524 h 1671478"/>
              <a:gd name="connsiteX9" fmla="*/ 2163203 w 3076115"/>
              <a:gd name="connsiteY9" fmla="*/ 1096051 h 1671478"/>
              <a:gd name="connsiteX10" fmla="*/ 2341816 w 3076115"/>
              <a:gd name="connsiteY10" fmla="*/ 1215105 h 1671478"/>
              <a:gd name="connsiteX11" fmla="*/ 2421200 w 3076115"/>
              <a:gd name="connsiteY11" fmla="*/ 1274632 h 1671478"/>
              <a:gd name="connsiteX12" fmla="*/ 2421200 w 3076115"/>
              <a:gd name="connsiteY12" fmla="*/ 659520 h 1671478"/>
              <a:gd name="connsiteX13" fmla="*/ 2599813 w 3076115"/>
              <a:gd name="connsiteY13" fmla="*/ 500782 h 1671478"/>
              <a:gd name="connsiteX14" fmla="*/ 2659351 w 3076115"/>
              <a:gd name="connsiteY14" fmla="*/ 441255 h 1671478"/>
              <a:gd name="connsiteX15" fmla="*/ 2798272 w 3076115"/>
              <a:gd name="connsiteY15" fmla="*/ 322201 h 1671478"/>
              <a:gd name="connsiteX16" fmla="*/ 2857810 w 3076115"/>
              <a:gd name="connsiteY16" fmla="*/ 282516 h 1671478"/>
              <a:gd name="connsiteX17" fmla="*/ 2917347 w 3076115"/>
              <a:gd name="connsiteY17" fmla="*/ 183305 h 1671478"/>
              <a:gd name="connsiteX18" fmla="*/ 3076115 w 3076115"/>
              <a:gd name="connsiteY18" fmla="*/ 64251 h 1671478"/>
              <a:gd name="connsiteX19" fmla="*/ 972449 w 3076115"/>
              <a:gd name="connsiteY19" fmla="*/ 163463 h 1671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076115" h="1671478">
                <a:moveTo>
                  <a:pt x="972449" y="163463"/>
                </a:moveTo>
                <a:lnTo>
                  <a:pt x="277842" y="798417"/>
                </a:lnTo>
                <a:lnTo>
                  <a:pt x="277842" y="1354001"/>
                </a:lnTo>
                <a:lnTo>
                  <a:pt x="0" y="1671478"/>
                </a:lnTo>
                <a:lnTo>
                  <a:pt x="1131216" y="1373844"/>
                </a:lnTo>
                <a:lnTo>
                  <a:pt x="1349521" y="937313"/>
                </a:lnTo>
                <a:cubicBezTo>
                  <a:pt x="1553705" y="920301"/>
                  <a:pt x="1736917" y="893992"/>
                  <a:pt x="1944898" y="937313"/>
                </a:cubicBezTo>
                <a:cubicBezTo>
                  <a:pt x="1991597" y="947040"/>
                  <a:pt x="2018720" y="1001600"/>
                  <a:pt x="2063974" y="1016682"/>
                </a:cubicBezTo>
                <a:lnTo>
                  <a:pt x="2123511" y="1036524"/>
                </a:lnTo>
                <a:cubicBezTo>
                  <a:pt x="2136742" y="1056366"/>
                  <a:pt x="2145253" y="1080348"/>
                  <a:pt x="2163203" y="1096051"/>
                </a:cubicBezTo>
                <a:cubicBezTo>
                  <a:pt x="2163208" y="1096055"/>
                  <a:pt x="2312044" y="1195261"/>
                  <a:pt x="2341816" y="1215105"/>
                </a:cubicBezTo>
                <a:cubicBezTo>
                  <a:pt x="2409137" y="1259978"/>
                  <a:pt x="2384488" y="1237927"/>
                  <a:pt x="2421200" y="1274632"/>
                </a:cubicBezTo>
                <a:lnTo>
                  <a:pt x="2421200" y="659520"/>
                </a:lnTo>
                <a:cubicBezTo>
                  <a:pt x="2527442" y="588706"/>
                  <a:pt x="2463871" y="636700"/>
                  <a:pt x="2599813" y="500782"/>
                </a:cubicBezTo>
                <a:cubicBezTo>
                  <a:pt x="2619659" y="480940"/>
                  <a:pt x="2635999" y="456820"/>
                  <a:pt x="2659351" y="441255"/>
                </a:cubicBezTo>
                <a:cubicBezTo>
                  <a:pt x="2796038" y="350145"/>
                  <a:pt x="2629830" y="466553"/>
                  <a:pt x="2798272" y="322201"/>
                </a:cubicBezTo>
                <a:cubicBezTo>
                  <a:pt x="2816382" y="306681"/>
                  <a:pt x="2837964" y="295744"/>
                  <a:pt x="2857810" y="282516"/>
                </a:cubicBezTo>
                <a:cubicBezTo>
                  <a:pt x="2877656" y="249446"/>
                  <a:pt x="2892654" y="212932"/>
                  <a:pt x="2917347" y="183305"/>
                </a:cubicBezTo>
                <a:cubicBezTo>
                  <a:pt x="3049653" y="24567"/>
                  <a:pt x="3011851" y="0"/>
                  <a:pt x="3076115" y="64251"/>
                </a:cubicBezTo>
                <a:lnTo>
                  <a:pt x="972449" y="163463"/>
                </a:lnTo>
                <a:close/>
              </a:path>
            </a:pathLst>
          </a:custGeom>
          <a:solidFill>
            <a:schemeClr val="tx1">
              <a:alpha val="24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75994" y="2979416"/>
            <a:ext cx="2718126" cy="771957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27910" y="3952770"/>
            <a:ext cx="753938" cy="713001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412476" y="4463191"/>
            <a:ext cx="593478" cy="52347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692519" y="3952770"/>
            <a:ext cx="753938" cy="713001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268407" y="4463191"/>
            <a:ext cx="593478" cy="52347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2" idx="2"/>
            <a:endCxn id="3" idx="5"/>
          </p:cNvCxnSpPr>
          <p:nvPr/>
        </p:nvCxnSpPr>
        <p:spPr>
          <a:xfrm rot="10800000" flipV="1">
            <a:off x="2471436" y="3365394"/>
            <a:ext cx="804558" cy="1195959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5" idx="3"/>
          </p:cNvCxnSpPr>
          <p:nvPr/>
        </p:nvCxnSpPr>
        <p:spPr>
          <a:xfrm rot="16200000" flipH="1">
            <a:off x="5800545" y="3558968"/>
            <a:ext cx="1195960" cy="808811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172127" y="3267230"/>
            <a:ext cx="1127610" cy="685539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982250" y="3267231"/>
            <a:ext cx="1075368" cy="685539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-207827" y="1893302"/>
            <a:ext cx="4107084" cy="320475"/>
          </a:xfrm>
          <a:prstGeom prst="line">
            <a:avLst/>
          </a:prstGeom>
          <a:ln w="635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4" idx="0"/>
          </p:cNvCxnSpPr>
          <p:nvPr/>
        </p:nvCxnSpPr>
        <p:spPr>
          <a:xfrm rot="16200000" flipH="1">
            <a:off x="-623273" y="2130703"/>
            <a:ext cx="4463194" cy="201782"/>
          </a:xfrm>
          <a:prstGeom prst="line">
            <a:avLst/>
          </a:prstGeom>
          <a:ln w="635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5303890" y="1964517"/>
            <a:ext cx="4107088" cy="178053"/>
          </a:xfrm>
          <a:prstGeom prst="line">
            <a:avLst/>
          </a:prstGeom>
          <a:ln w="635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6" idx="0"/>
          </p:cNvCxnSpPr>
          <p:nvPr/>
        </p:nvCxnSpPr>
        <p:spPr>
          <a:xfrm rot="16200000" flipH="1">
            <a:off x="5324650" y="2222695"/>
            <a:ext cx="4463194" cy="17797"/>
          </a:xfrm>
          <a:prstGeom prst="line">
            <a:avLst/>
          </a:prstGeom>
          <a:ln w="635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1774719" y="0"/>
            <a:ext cx="1614258" cy="3193079"/>
          </a:xfrm>
          <a:custGeom>
            <a:avLst/>
            <a:gdLst>
              <a:gd name="connsiteX0" fmla="*/ 1614258 w 1614258"/>
              <a:gd name="connsiteY0" fmla="*/ 3121859 h 3121859"/>
              <a:gd name="connsiteX1" fmla="*/ 1222563 w 1614258"/>
              <a:gd name="connsiteY1" fmla="*/ 2575831 h 3121859"/>
              <a:gd name="connsiteX2" fmla="*/ 0 w 1614258"/>
              <a:gd name="connsiteY2" fmla="*/ 0 h 3121859"/>
              <a:gd name="connsiteX3" fmla="*/ 0 w 1614258"/>
              <a:gd name="connsiteY3" fmla="*/ 0 h 3121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4258" h="3121859">
                <a:moveTo>
                  <a:pt x="1614258" y="3121859"/>
                </a:moveTo>
                <a:cubicBezTo>
                  <a:pt x="1552932" y="3109000"/>
                  <a:pt x="1491606" y="3096141"/>
                  <a:pt x="1222563" y="2575831"/>
                </a:cubicBezTo>
                <a:cubicBezTo>
                  <a:pt x="953520" y="2055521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635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 flipH="1">
            <a:off x="5825820" y="-4"/>
            <a:ext cx="1442587" cy="3193079"/>
          </a:xfrm>
          <a:custGeom>
            <a:avLst/>
            <a:gdLst>
              <a:gd name="connsiteX0" fmla="*/ 1614258 w 1614258"/>
              <a:gd name="connsiteY0" fmla="*/ 3121859 h 3121859"/>
              <a:gd name="connsiteX1" fmla="*/ 1222563 w 1614258"/>
              <a:gd name="connsiteY1" fmla="*/ 2575831 h 3121859"/>
              <a:gd name="connsiteX2" fmla="*/ 0 w 1614258"/>
              <a:gd name="connsiteY2" fmla="*/ 0 h 3121859"/>
              <a:gd name="connsiteX3" fmla="*/ 0 w 1614258"/>
              <a:gd name="connsiteY3" fmla="*/ 0 h 3121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4258" h="3121859">
                <a:moveTo>
                  <a:pt x="1614258" y="3121859"/>
                </a:moveTo>
                <a:cubicBezTo>
                  <a:pt x="1552932" y="3109000"/>
                  <a:pt x="1491606" y="3096141"/>
                  <a:pt x="1222563" y="2575831"/>
                </a:cubicBezTo>
                <a:cubicBezTo>
                  <a:pt x="953520" y="2055521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635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an 31"/>
          <p:cNvSpPr/>
          <p:nvPr/>
        </p:nvSpPr>
        <p:spPr>
          <a:xfrm rot="21183670">
            <a:off x="1082401" y="3263310"/>
            <a:ext cx="760192" cy="4020341"/>
          </a:xfrm>
          <a:prstGeom prst="can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n 32"/>
          <p:cNvSpPr/>
          <p:nvPr/>
        </p:nvSpPr>
        <p:spPr>
          <a:xfrm rot="429308">
            <a:off x="7350849" y="3280239"/>
            <a:ext cx="760192" cy="3849771"/>
          </a:xfrm>
          <a:prstGeom prst="can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0" y="3365393"/>
            <a:ext cx="9144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142408" y="2251568"/>
            <a:ext cx="6580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471435" y="3531573"/>
            <a:ext cx="4203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F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19951" y="5329714"/>
            <a:ext cx="3785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I</a:t>
            </a:r>
          </a:p>
        </p:txBody>
      </p:sp>
      <p:sp>
        <p:nvSpPr>
          <p:cNvPr id="26" name="Freeform 25"/>
          <p:cNvSpPr/>
          <p:nvPr/>
        </p:nvSpPr>
        <p:spPr>
          <a:xfrm>
            <a:off x="59348" y="1139538"/>
            <a:ext cx="4724078" cy="4451320"/>
          </a:xfrm>
          <a:custGeom>
            <a:avLst/>
            <a:gdLst>
              <a:gd name="connsiteX0" fmla="*/ 71217 w 4724078"/>
              <a:gd name="connsiteY0" fmla="*/ 35610 h 4451320"/>
              <a:gd name="connsiteX1" fmla="*/ 4534166 w 4724078"/>
              <a:gd name="connsiteY1" fmla="*/ 0 h 4451320"/>
              <a:gd name="connsiteX2" fmla="*/ 4522296 w 4724078"/>
              <a:gd name="connsiteY2" fmla="*/ 2255335 h 4451320"/>
              <a:gd name="connsiteX3" fmla="*/ 4534166 w 4724078"/>
              <a:gd name="connsiteY3" fmla="*/ 2753883 h 4451320"/>
              <a:gd name="connsiteX4" fmla="*/ 4546035 w 4724078"/>
              <a:gd name="connsiteY4" fmla="*/ 2789494 h 4451320"/>
              <a:gd name="connsiteX5" fmla="*/ 4593513 w 4724078"/>
              <a:gd name="connsiteY5" fmla="*/ 2848845 h 4451320"/>
              <a:gd name="connsiteX6" fmla="*/ 4617252 w 4724078"/>
              <a:gd name="connsiteY6" fmla="*/ 2931936 h 4451320"/>
              <a:gd name="connsiteX7" fmla="*/ 4652861 w 4724078"/>
              <a:gd name="connsiteY7" fmla="*/ 3050638 h 4451320"/>
              <a:gd name="connsiteX8" fmla="*/ 4664731 w 4724078"/>
              <a:gd name="connsiteY8" fmla="*/ 3086248 h 4451320"/>
              <a:gd name="connsiteX9" fmla="*/ 4676600 w 4724078"/>
              <a:gd name="connsiteY9" fmla="*/ 3121859 h 4451320"/>
              <a:gd name="connsiteX10" fmla="*/ 4700339 w 4724078"/>
              <a:gd name="connsiteY10" fmla="*/ 3157469 h 4451320"/>
              <a:gd name="connsiteX11" fmla="*/ 4724078 w 4724078"/>
              <a:gd name="connsiteY11" fmla="*/ 3240561 h 4451320"/>
              <a:gd name="connsiteX12" fmla="*/ 4712209 w 4724078"/>
              <a:gd name="connsiteY12" fmla="*/ 3442354 h 4451320"/>
              <a:gd name="connsiteX13" fmla="*/ 4700339 w 4724078"/>
              <a:gd name="connsiteY13" fmla="*/ 3477964 h 4451320"/>
              <a:gd name="connsiteX14" fmla="*/ 4676600 w 4724078"/>
              <a:gd name="connsiteY14" fmla="*/ 3584796 h 4451320"/>
              <a:gd name="connsiteX15" fmla="*/ 4688470 w 4724078"/>
              <a:gd name="connsiteY15" fmla="*/ 3964642 h 4451320"/>
              <a:gd name="connsiteX16" fmla="*/ 4688470 w 4724078"/>
              <a:gd name="connsiteY16" fmla="*/ 4178305 h 4451320"/>
              <a:gd name="connsiteX17" fmla="*/ 2919908 w 4724078"/>
              <a:gd name="connsiteY17" fmla="*/ 4130825 h 4451320"/>
              <a:gd name="connsiteX18" fmla="*/ 2896168 w 4724078"/>
              <a:gd name="connsiteY18" fmla="*/ 4059603 h 4451320"/>
              <a:gd name="connsiteX19" fmla="*/ 2848690 w 4724078"/>
              <a:gd name="connsiteY19" fmla="*/ 3988382 h 4451320"/>
              <a:gd name="connsiteX20" fmla="*/ 2813082 w 4724078"/>
              <a:gd name="connsiteY20" fmla="*/ 3929031 h 4451320"/>
              <a:gd name="connsiteX21" fmla="*/ 2801212 w 4724078"/>
              <a:gd name="connsiteY21" fmla="*/ 3893421 h 4451320"/>
              <a:gd name="connsiteX22" fmla="*/ 2765603 w 4724078"/>
              <a:gd name="connsiteY22" fmla="*/ 3869681 h 4451320"/>
              <a:gd name="connsiteX23" fmla="*/ 2741864 w 4724078"/>
              <a:gd name="connsiteY23" fmla="*/ 3845940 h 4451320"/>
              <a:gd name="connsiteX24" fmla="*/ 2706256 w 4724078"/>
              <a:gd name="connsiteY24" fmla="*/ 3822200 h 4451320"/>
              <a:gd name="connsiteX25" fmla="*/ 2682517 w 4724078"/>
              <a:gd name="connsiteY25" fmla="*/ 3798459 h 4451320"/>
              <a:gd name="connsiteX26" fmla="*/ 2635039 w 4724078"/>
              <a:gd name="connsiteY26" fmla="*/ 3786589 h 4451320"/>
              <a:gd name="connsiteX27" fmla="*/ 2575691 w 4724078"/>
              <a:gd name="connsiteY27" fmla="*/ 3739108 h 4451320"/>
              <a:gd name="connsiteX28" fmla="*/ 2456995 w 4724078"/>
              <a:gd name="connsiteY28" fmla="*/ 3703498 h 4451320"/>
              <a:gd name="connsiteX29" fmla="*/ 2373909 w 4724078"/>
              <a:gd name="connsiteY29" fmla="*/ 3679758 h 4451320"/>
              <a:gd name="connsiteX30" fmla="*/ 2053431 w 4724078"/>
              <a:gd name="connsiteY30" fmla="*/ 3703498 h 4451320"/>
              <a:gd name="connsiteX31" fmla="*/ 1958474 w 4724078"/>
              <a:gd name="connsiteY31" fmla="*/ 3762849 h 4451320"/>
              <a:gd name="connsiteX32" fmla="*/ 1887257 w 4724078"/>
              <a:gd name="connsiteY32" fmla="*/ 3786589 h 4451320"/>
              <a:gd name="connsiteX33" fmla="*/ 1839779 w 4724078"/>
              <a:gd name="connsiteY33" fmla="*/ 3845940 h 4451320"/>
              <a:gd name="connsiteX34" fmla="*/ 1827910 w 4724078"/>
              <a:gd name="connsiteY34" fmla="*/ 3881551 h 4451320"/>
              <a:gd name="connsiteX35" fmla="*/ 1792301 w 4724078"/>
              <a:gd name="connsiteY35" fmla="*/ 3893421 h 4451320"/>
              <a:gd name="connsiteX36" fmla="*/ 1721084 w 4724078"/>
              <a:gd name="connsiteY36" fmla="*/ 3929031 h 4451320"/>
              <a:gd name="connsiteX37" fmla="*/ 1661736 w 4724078"/>
              <a:gd name="connsiteY37" fmla="*/ 3964642 h 4451320"/>
              <a:gd name="connsiteX38" fmla="*/ 1590519 w 4724078"/>
              <a:gd name="connsiteY38" fmla="*/ 4023993 h 4451320"/>
              <a:gd name="connsiteX39" fmla="*/ 1519301 w 4724078"/>
              <a:gd name="connsiteY39" fmla="*/ 4071474 h 4451320"/>
              <a:gd name="connsiteX40" fmla="*/ 1483693 w 4724078"/>
              <a:gd name="connsiteY40" fmla="*/ 4095214 h 4451320"/>
              <a:gd name="connsiteX41" fmla="*/ 1424345 w 4724078"/>
              <a:gd name="connsiteY41" fmla="*/ 4154565 h 4451320"/>
              <a:gd name="connsiteX42" fmla="*/ 1341258 w 4724078"/>
              <a:gd name="connsiteY42" fmla="*/ 4225786 h 4451320"/>
              <a:gd name="connsiteX43" fmla="*/ 1305650 w 4724078"/>
              <a:gd name="connsiteY43" fmla="*/ 4249526 h 4451320"/>
              <a:gd name="connsiteX44" fmla="*/ 1246302 w 4724078"/>
              <a:gd name="connsiteY44" fmla="*/ 4285137 h 4451320"/>
              <a:gd name="connsiteX45" fmla="*/ 1210693 w 4724078"/>
              <a:gd name="connsiteY45" fmla="*/ 4308877 h 4451320"/>
              <a:gd name="connsiteX46" fmla="*/ 1139476 w 4724078"/>
              <a:gd name="connsiteY46" fmla="*/ 4332618 h 4451320"/>
              <a:gd name="connsiteX47" fmla="*/ 1091998 w 4724078"/>
              <a:gd name="connsiteY47" fmla="*/ 4356358 h 4451320"/>
              <a:gd name="connsiteX48" fmla="*/ 973302 w 4724078"/>
              <a:gd name="connsiteY48" fmla="*/ 4391969 h 4451320"/>
              <a:gd name="connsiteX49" fmla="*/ 937694 w 4724078"/>
              <a:gd name="connsiteY49" fmla="*/ 4403839 h 4451320"/>
              <a:gd name="connsiteX50" fmla="*/ 807129 w 4724078"/>
              <a:gd name="connsiteY50" fmla="*/ 4427579 h 4451320"/>
              <a:gd name="connsiteX51" fmla="*/ 771520 w 4724078"/>
              <a:gd name="connsiteY51" fmla="*/ 4439449 h 4451320"/>
              <a:gd name="connsiteX52" fmla="*/ 534129 w 4724078"/>
              <a:gd name="connsiteY52" fmla="*/ 4451320 h 4451320"/>
              <a:gd name="connsiteX53" fmla="*/ 344216 w 4724078"/>
              <a:gd name="connsiteY53" fmla="*/ 4439449 h 4451320"/>
              <a:gd name="connsiteX54" fmla="*/ 308608 w 4724078"/>
              <a:gd name="connsiteY54" fmla="*/ 4415709 h 4451320"/>
              <a:gd name="connsiteX55" fmla="*/ 272999 w 4724078"/>
              <a:gd name="connsiteY55" fmla="*/ 4403839 h 4451320"/>
              <a:gd name="connsiteX56" fmla="*/ 237391 w 4724078"/>
              <a:gd name="connsiteY56" fmla="*/ 4380099 h 4451320"/>
              <a:gd name="connsiteX57" fmla="*/ 213652 w 4724078"/>
              <a:gd name="connsiteY57" fmla="*/ 4356358 h 4451320"/>
              <a:gd name="connsiteX58" fmla="*/ 94956 w 4724078"/>
              <a:gd name="connsiteY58" fmla="*/ 4368228 h 4451320"/>
              <a:gd name="connsiteX59" fmla="*/ 59347 w 4724078"/>
              <a:gd name="connsiteY59" fmla="*/ 4380099 h 4451320"/>
              <a:gd name="connsiteX60" fmla="*/ 0 w 4724078"/>
              <a:gd name="connsiteY60" fmla="*/ 4368228 h 4451320"/>
              <a:gd name="connsiteX61" fmla="*/ 71217 w 4724078"/>
              <a:gd name="connsiteY61" fmla="*/ 35610 h 4451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4724078" h="4451320">
                <a:moveTo>
                  <a:pt x="71217" y="35610"/>
                </a:moveTo>
                <a:lnTo>
                  <a:pt x="4534166" y="0"/>
                </a:lnTo>
                <a:cubicBezTo>
                  <a:pt x="4530209" y="751778"/>
                  <a:pt x="4526253" y="1503557"/>
                  <a:pt x="4522296" y="2255335"/>
                </a:cubicBezTo>
                <a:cubicBezTo>
                  <a:pt x="4526253" y="2421518"/>
                  <a:pt x="4526786" y="2587817"/>
                  <a:pt x="4534166" y="2753883"/>
                </a:cubicBezTo>
                <a:cubicBezTo>
                  <a:pt x="4534722" y="2766383"/>
                  <a:pt x="4540440" y="2778303"/>
                  <a:pt x="4546035" y="2789494"/>
                </a:cubicBezTo>
                <a:cubicBezTo>
                  <a:pt x="4561007" y="2819440"/>
                  <a:pt x="4571434" y="2826764"/>
                  <a:pt x="4593513" y="2848845"/>
                </a:cubicBezTo>
                <a:cubicBezTo>
                  <a:pt x="4630624" y="2997288"/>
                  <a:pt x="4583193" y="2812722"/>
                  <a:pt x="4617252" y="2931936"/>
                </a:cubicBezTo>
                <a:cubicBezTo>
                  <a:pt x="4653119" y="3057478"/>
                  <a:pt x="4596464" y="2881441"/>
                  <a:pt x="4652861" y="3050638"/>
                </a:cubicBezTo>
                <a:lnTo>
                  <a:pt x="4664731" y="3086248"/>
                </a:lnTo>
                <a:cubicBezTo>
                  <a:pt x="4668688" y="3098118"/>
                  <a:pt x="4669660" y="3111448"/>
                  <a:pt x="4676600" y="3121859"/>
                </a:cubicBezTo>
                <a:cubicBezTo>
                  <a:pt x="4684513" y="3133729"/>
                  <a:pt x="4693959" y="3144709"/>
                  <a:pt x="4700339" y="3157469"/>
                </a:cubicBezTo>
                <a:cubicBezTo>
                  <a:pt x="4708855" y="3174501"/>
                  <a:pt x="4720274" y="3225344"/>
                  <a:pt x="4724078" y="3240561"/>
                </a:cubicBezTo>
                <a:cubicBezTo>
                  <a:pt x="4720122" y="3307825"/>
                  <a:pt x="4718913" y="3375308"/>
                  <a:pt x="4712209" y="3442354"/>
                </a:cubicBezTo>
                <a:cubicBezTo>
                  <a:pt x="4710964" y="3454804"/>
                  <a:pt x="4703776" y="3465933"/>
                  <a:pt x="4700339" y="3477964"/>
                </a:cubicBezTo>
                <a:cubicBezTo>
                  <a:pt x="4689167" y="3517067"/>
                  <a:pt x="4684756" y="3544016"/>
                  <a:pt x="4676600" y="3584796"/>
                </a:cubicBezTo>
                <a:cubicBezTo>
                  <a:pt x="4680557" y="3711411"/>
                  <a:pt x="4688470" y="3837965"/>
                  <a:pt x="4688470" y="3964642"/>
                </a:cubicBezTo>
                <a:cubicBezTo>
                  <a:pt x="4688470" y="4184219"/>
                  <a:pt x="4627942" y="4117777"/>
                  <a:pt x="4688470" y="4178305"/>
                </a:cubicBezTo>
                <a:lnTo>
                  <a:pt x="2919908" y="4130825"/>
                </a:lnTo>
                <a:cubicBezTo>
                  <a:pt x="2911995" y="4107084"/>
                  <a:pt x="2910049" y="4080425"/>
                  <a:pt x="2896168" y="4059603"/>
                </a:cubicBezTo>
                <a:lnTo>
                  <a:pt x="2848690" y="3988382"/>
                </a:lnTo>
                <a:cubicBezTo>
                  <a:pt x="2815069" y="3887511"/>
                  <a:pt x="2861958" y="4010495"/>
                  <a:pt x="2813082" y="3929031"/>
                </a:cubicBezTo>
                <a:cubicBezTo>
                  <a:pt x="2806645" y="3918302"/>
                  <a:pt x="2809028" y="3903191"/>
                  <a:pt x="2801212" y="3893421"/>
                </a:cubicBezTo>
                <a:cubicBezTo>
                  <a:pt x="2792300" y="3882281"/>
                  <a:pt x="2776742" y="3878593"/>
                  <a:pt x="2765603" y="3869681"/>
                </a:cubicBezTo>
                <a:cubicBezTo>
                  <a:pt x="2756864" y="3862690"/>
                  <a:pt x="2750603" y="3852931"/>
                  <a:pt x="2741864" y="3845940"/>
                </a:cubicBezTo>
                <a:cubicBezTo>
                  <a:pt x="2730725" y="3837028"/>
                  <a:pt x="2717395" y="3831112"/>
                  <a:pt x="2706256" y="3822200"/>
                </a:cubicBezTo>
                <a:cubicBezTo>
                  <a:pt x="2697517" y="3815209"/>
                  <a:pt x="2692527" y="3803464"/>
                  <a:pt x="2682517" y="3798459"/>
                </a:cubicBezTo>
                <a:cubicBezTo>
                  <a:pt x="2667926" y="3791163"/>
                  <a:pt x="2650865" y="3790546"/>
                  <a:pt x="2635039" y="3786589"/>
                </a:cubicBezTo>
                <a:cubicBezTo>
                  <a:pt x="2615310" y="3766860"/>
                  <a:pt x="2602639" y="3751086"/>
                  <a:pt x="2575691" y="3739108"/>
                </a:cubicBezTo>
                <a:cubicBezTo>
                  <a:pt x="2524919" y="3716541"/>
                  <a:pt x="2505332" y="3717309"/>
                  <a:pt x="2456995" y="3703498"/>
                </a:cubicBezTo>
                <a:cubicBezTo>
                  <a:pt x="2337787" y="3669437"/>
                  <a:pt x="2522349" y="3716870"/>
                  <a:pt x="2373909" y="3679758"/>
                </a:cubicBezTo>
                <a:cubicBezTo>
                  <a:pt x="2311699" y="3682350"/>
                  <a:pt x="2148243" y="3662862"/>
                  <a:pt x="2053431" y="3703498"/>
                </a:cubicBezTo>
                <a:cubicBezTo>
                  <a:pt x="1860491" y="3786190"/>
                  <a:pt x="2162960" y="3660601"/>
                  <a:pt x="1958474" y="3762849"/>
                </a:cubicBezTo>
                <a:cubicBezTo>
                  <a:pt x="1936093" y="3774040"/>
                  <a:pt x="1887257" y="3786589"/>
                  <a:pt x="1887257" y="3786589"/>
                </a:cubicBezTo>
                <a:cubicBezTo>
                  <a:pt x="1865178" y="3808670"/>
                  <a:pt x="1854751" y="3815994"/>
                  <a:pt x="1839779" y="3845940"/>
                </a:cubicBezTo>
                <a:cubicBezTo>
                  <a:pt x="1834184" y="3857131"/>
                  <a:pt x="1836757" y="3872703"/>
                  <a:pt x="1827910" y="3881551"/>
                </a:cubicBezTo>
                <a:cubicBezTo>
                  <a:pt x="1819063" y="3890398"/>
                  <a:pt x="1803492" y="3887825"/>
                  <a:pt x="1792301" y="3893421"/>
                </a:cubicBezTo>
                <a:cubicBezTo>
                  <a:pt x="1700260" y="3939443"/>
                  <a:pt x="1810588" y="3899195"/>
                  <a:pt x="1721084" y="3929031"/>
                </a:cubicBezTo>
                <a:cubicBezTo>
                  <a:pt x="1674718" y="3975401"/>
                  <a:pt x="1723369" y="3933825"/>
                  <a:pt x="1661736" y="3964642"/>
                </a:cubicBezTo>
                <a:cubicBezTo>
                  <a:pt x="1610835" y="3990093"/>
                  <a:pt x="1637773" y="3987238"/>
                  <a:pt x="1590519" y="4023993"/>
                </a:cubicBezTo>
                <a:cubicBezTo>
                  <a:pt x="1567998" y="4041510"/>
                  <a:pt x="1543040" y="4055647"/>
                  <a:pt x="1519301" y="4071474"/>
                </a:cubicBezTo>
                <a:lnTo>
                  <a:pt x="1483693" y="4095214"/>
                </a:lnTo>
                <a:cubicBezTo>
                  <a:pt x="1464044" y="4154163"/>
                  <a:pt x="1486103" y="4115964"/>
                  <a:pt x="1424345" y="4154565"/>
                </a:cubicBezTo>
                <a:cubicBezTo>
                  <a:pt x="1353228" y="4199016"/>
                  <a:pt x="1399519" y="4177233"/>
                  <a:pt x="1341258" y="4225786"/>
                </a:cubicBezTo>
                <a:cubicBezTo>
                  <a:pt x="1330299" y="4234919"/>
                  <a:pt x="1316789" y="4240614"/>
                  <a:pt x="1305650" y="4249526"/>
                </a:cubicBezTo>
                <a:cubicBezTo>
                  <a:pt x="1228371" y="4311353"/>
                  <a:pt x="1342491" y="4237041"/>
                  <a:pt x="1246302" y="4285137"/>
                </a:cubicBezTo>
                <a:cubicBezTo>
                  <a:pt x="1233542" y="4291517"/>
                  <a:pt x="1223729" y="4303083"/>
                  <a:pt x="1210693" y="4308877"/>
                </a:cubicBezTo>
                <a:cubicBezTo>
                  <a:pt x="1187827" y="4319040"/>
                  <a:pt x="1161857" y="4321427"/>
                  <a:pt x="1139476" y="4332618"/>
                </a:cubicBezTo>
                <a:cubicBezTo>
                  <a:pt x="1123650" y="4340531"/>
                  <a:pt x="1108426" y="4349786"/>
                  <a:pt x="1091998" y="4356358"/>
                </a:cubicBezTo>
                <a:cubicBezTo>
                  <a:pt x="1021471" y="4384571"/>
                  <a:pt x="1034518" y="4374478"/>
                  <a:pt x="973302" y="4391969"/>
                </a:cubicBezTo>
                <a:cubicBezTo>
                  <a:pt x="961272" y="4395406"/>
                  <a:pt x="949928" y="4401217"/>
                  <a:pt x="937694" y="4403839"/>
                </a:cubicBezTo>
                <a:cubicBezTo>
                  <a:pt x="894441" y="4413108"/>
                  <a:pt x="850382" y="4418310"/>
                  <a:pt x="807129" y="4427579"/>
                </a:cubicBezTo>
                <a:cubicBezTo>
                  <a:pt x="794895" y="4430201"/>
                  <a:pt x="783985" y="4438365"/>
                  <a:pt x="771520" y="4439449"/>
                </a:cubicBezTo>
                <a:cubicBezTo>
                  <a:pt x="692589" y="4446313"/>
                  <a:pt x="613259" y="4447363"/>
                  <a:pt x="534129" y="4451320"/>
                </a:cubicBezTo>
                <a:cubicBezTo>
                  <a:pt x="470825" y="4447363"/>
                  <a:pt x="406868" y="4449342"/>
                  <a:pt x="344216" y="4439449"/>
                </a:cubicBezTo>
                <a:cubicBezTo>
                  <a:pt x="330125" y="4437224"/>
                  <a:pt x="321367" y="4422089"/>
                  <a:pt x="308608" y="4415709"/>
                </a:cubicBezTo>
                <a:cubicBezTo>
                  <a:pt x="297417" y="4410113"/>
                  <a:pt x="284869" y="4407796"/>
                  <a:pt x="272999" y="4403839"/>
                </a:cubicBezTo>
                <a:cubicBezTo>
                  <a:pt x="261130" y="4395926"/>
                  <a:pt x="248530" y="4389011"/>
                  <a:pt x="237391" y="4380099"/>
                </a:cubicBezTo>
                <a:cubicBezTo>
                  <a:pt x="228652" y="4373108"/>
                  <a:pt x="224804" y="4357287"/>
                  <a:pt x="213652" y="4356358"/>
                </a:cubicBezTo>
                <a:cubicBezTo>
                  <a:pt x="174027" y="4353055"/>
                  <a:pt x="134521" y="4364271"/>
                  <a:pt x="94956" y="4368228"/>
                </a:cubicBezTo>
                <a:cubicBezTo>
                  <a:pt x="83086" y="4372185"/>
                  <a:pt x="71859" y="4380099"/>
                  <a:pt x="59347" y="4380099"/>
                </a:cubicBezTo>
                <a:cubicBezTo>
                  <a:pt x="39173" y="4380099"/>
                  <a:pt x="0" y="4368228"/>
                  <a:pt x="0" y="4368228"/>
                </a:cubicBezTo>
                <a:lnTo>
                  <a:pt x="71217" y="35610"/>
                </a:lnTo>
                <a:close/>
              </a:path>
            </a:pathLst>
          </a:custGeom>
          <a:solidFill>
            <a:schemeClr val="tx1">
              <a:alpha val="3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un 26"/>
          <p:cNvSpPr/>
          <p:nvPr/>
        </p:nvSpPr>
        <p:spPr>
          <a:xfrm>
            <a:off x="3008706" y="2908194"/>
            <a:ext cx="534575" cy="457200"/>
          </a:xfrm>
          <a:prstGeom prst="sun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n 28"/>
          <p:cNvSpPr/>
          <p:nvPr/>
        </p:nvSpPr>
        <p:spPr>
          <a:xfrm>
            <a:off x="2474131" y="3878482"/>
            <a:ext cx="534575" cy="457200"/>
          </a:xfrm>
          <a:prstGeom prst="sun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un 33"/>
          <p:cNvSpPr/>
          <p:nvPr/>
        </p:nvSpPr>
        <p:spPr>
          <a:xfrm>
            <a:off x="307761" y="1322677"/>
            <a:ext cx="534575" cy="457200"/>
          </a:xfrm>
          <a:prstGeom prst="sun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 rot="20999927">
            <a:off x="1577772" y="5275627"/>
            <a:ext cx="688434" cy="291607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9" grpId="0" animBg="1"/>
      <p:bldP spid="34" grpId="0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Contra-lateral arm tucked</a:t>
            </a:r>
          </a:p>
          <a:p>
            <a:endParaRPr lang="en-US" dirty="0"/>
          </a:p>
          <a:p>
            <a:r>
              <a:rPr lang="en-US" dirty="0"/>
              <a:t>Bladder decompressed (</a:t>
            </a:r>
            <a:r>
              <a:rPr lang="en-US" dirty="0" err="1"/>
              <a:t>foley</a:t>
            </a:r>
            <a:r>
              <a:rPr lang="en-US" dirty="0"/>
              <a:t> or urinate)</a:t>
            </a:r>
          </a:p>
          <a:p>
            <a:endParaRPr lang="en-US" dirty="0"/>
          </a:p>
          <a:p>
            <a:r>
              <a:rPr lang="en-US" dirty="0"/>
              <a:t>Monitor at foot of bed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199" y="1417638"/>
            <a:ext cx="3403823" cy="54046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qdefault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-1" y="-3165"/>
            <a:ext cx="9148247" cy="686116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523298" y="697246"/>
            <a:ext cx="307009" cy="209351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574905" y="677115"/>
            <a:ext cx="154609" cy="209351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80460" y="703819"/>
            <a:ext cx="154609" cy="209351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-1" y="270473"/>
            <a:ext cx="2636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Port Placement?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 descr="hqdefault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767622"/>
            <a:ext cx="4891977" cy="4583049"/>
          </a:xfrm>
          <a:prstGeom prst="rect">
            <a:avLst/>
          </a:prstGeom>
        </p:spPr>
      </p:pic>
      <p:pic>
        <p:nvPicPr>
          <p:cNvPr id="7" name="Content Placeholder 6" descr="40423tn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437683" y="332797"/>
            <a:ext cx="4706317" cy="4111813"/>
          </a:xfrm>
        </p:spPr>
      </p:pic>
      <p:cxnSp>
        <p:nvCxnSpPr>
          <p:cNvPr id="22" name="Straight Connector 21"/>
          <p:cNvCxnSpPr/>
          <p:nvPr/>
        </p:nvCxnSpPr>
        <p:spPr>
          <a:xfrm>
            <a:off x="781479" y="2146161"/>
            <a:ext cx="3279420" cy="1588"/>
          </a:xfrm>
          <a:prstGeom prst="line">
            <a:avLst/>
          </a:prstGeom>
          <a:ln w="635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4828717" cy="6001405"/>
          </a:xfrm>
          <a:prstGeom prst="rect">
            <a:avLst/>
          </a:prstGeom>
        </p:spPr>
      </p:pic>
      <p:pic>
        <p:nvPicPr>
          <p:cNvPr id="62467" name="Picture 3" descr="ih landmarks 1"/>
          <p:cNvPicPr>
            <a:picLocks noChangeAspect="1" noChangeArrowheads="1"/>
          </p:cNvPicPr>
          <p:nvPr/>
        </p:nvPicPr>
        <p:blipFill>
          <a:blip r:embed="rId4">
            <a:alphaModFix/>
          </a:blip>
          <a:srcRect/>
          <a:stretch>
            <a:fillRect/>
          </a:stretch>
        </p:blipFill>
        <p:spPr bwMode="auto">
          <a:xfrm>
            <a:off x="4071388" y="1434928"/>
            <a:ext cx="5072611" cy="3857298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75994" y="2979416"/>
            <a:ext cx="2718126" cy="771957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27910" y="3952770"/>
            <a:ext cx="753938" cy="713001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412476" y="4463191"/>
            <a:ext cx="593478" cy="52347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692519" y="3952770"/>
            <a:ext cx="753938" cy="713001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268407" y="4463191"/>
            <a:ext cx="593478" cy="52347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2" idx="2"/>
            <a:endCxn id="3" idx="5"/>
          </p:cNvCxnSpPr>
          <p:nvPr/>
        </p:nvCxnSpPr>
        <p:spPr>
          <a:xfrm rot="10800000" flipV="1">
            <a:off x="2471436" y="3365394"/>
            <a:ext cx="804558" cy="1195959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5" idx="3"/>
          </p:cNvCxnSpPr>
          <p:nvPr/>
        </p:nvCxnSpPr>
        <p:spPr>
          <a:xfrm rot="16200000" flipH="1">
            <a:off x="5800545" y="3558968"/>
            <a:ext cx="1195960" cy="808811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172127" y="3267230"/>
            <a:ext cx="1127610" cy="685539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982250" y="3267231"/>
            <a:ext cx="1075368" cy="685539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-207827" y="1893302"/>
            <a:ext cx="4107084" cy="320475"/>
          </a:xfrm>
          <a:prstGeom prst="line">
            <a:avLst/>
          </a:prstGeom>
          <a:ln w="635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4" idx="0"/>
          </p:cNvCxnSpPr>
          <p:nvPr/>
        </p:nvCxnSpPr>
        <p:spPr>
          <a:xfrm rot="16200000" flipH="1">
            <a:off x="-623273" y="2130703"/>
            <a:ext cx="4463194" cy="201782"/>
          </a:xfrm>
          <a:prstGeom prst="line">
            <a:avLst/>
          </a:prstGeom>
          <a:ln w="635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5303890" y="1964517"/>
            <a:ext cx="4107088" cy="178053"/>
          </a:xfrm>
          <a:prstGeom prst="line">
            <a:avLst/>
          </a:prstGeom>
          <a:ln w="635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6" idx="0"/>
          </p:cNvCxnSpPr>
          <p:nvPr/>
        </p:nvCxnSpPr>
        <p:spPr>
          <a:xfrm rot="16200000" flipH="1">
            <a:off x="5324650" y="2222695"/>
            <a:ext cx="4463194" cy="17797"/>
          </a:xfrm>
          <a:prstGeom prst="line">
            <a:avLst/>
          </a:prstGeom>
          <a:ln w="635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1774719" y="0"/>
            <a:ext cx="1614258" cy="3193079"/>
          </a:xfrm>
          <a:custGeom>
            <a:avLst/>
            <a:gdLst>
              <a:gd name="connsiteX0" fmla="*/ 1614258 w 1614258"/>
              <a:gd name="connsiteY0" fmla="*/ 3121859 h 3121859"/>
              <a:gd name="connsiteX1" fmla="*/ 1222563 w 1614258"/>
              <a:gd name="connsiteY1" fmla="*/ 2575831 h 3121859"/>
              <a:gd name="connsiteX2" fmla="*/ 0 w 1614258"/>
              <a:gd name="connsiteY2" fmla="*/ 0 h 3121859"/>
              <a:gd name="connsiteX3" fmla="*/ 0 w 1614258"/>
              <a:gd name="connsiteY3" fmla="*/ 0 h 3121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4258" h="3121859">
                <a:moveTo>
                  <a:pt x="1614258" y="3121859"/>
                </a:moveTo>
                <a:cubicBezTo>
                  <a:pt x="1552932" y="3109000"/>
                  <a:pt x="1491606" y="3096141"/>
                  <a:pt x="1222563" y="2575831"/>
                </a:cubicBezTo>
                <a:cubicBezTo>
                  <a:pt x="953520" y="2055521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635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 flipH="1">
            <a:off x="5825820" y="-4"/>
            <a:ext cx="1442587" cy="3193079"/>
          </a:xfrm>
          <a:custGeom>
            <a:avLst/>
            <a:gdLst>
              <a:gd name="connsiteX0" fmla="*/ 1614258 w 1614258"/>
              <a:gd name="connsiteY0" fmla="*/ 3121859 h 3121859"/>
              <a:gd name="connsiteX1" fmla="*/ 1222563 w 1614258"/>
              <a:gd name="connsiteY1" fmla="*/ 2575831 h 3121859"/>
              <a:gd name="connsiteX2" fmla="*/ 0 w 1614258"/>
              <a:gd name="connsiteY2" fmla="*/ 0 h 3121859"/>
              <a:gd name="connsiteX3" fmla="*/ 0 w 1614258"/>
              <a:gd name="connsiteY3" fmla="*/ 0 h 3121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4258" h="3121859">
                <a:moveTo>
                  <a:pt x="1614258" y="3121859"/>
                </a:moveTo>
                <a:cubicBezTo>
                  <a:pt x="1552932" y="3109000"/>
                  <a:pt x="1491606" y="3096141"/>
                  <a:pt x="1222563" y="2575831"/>
                </a:cubicBezTo>
                <a:cubicBezTo>
                  <a:pt x="953520" y="2055521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635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an 31"/>
          <p:cNvSpPr/>
          <p:nvPr/>
        </p:nvSpPr>
        <p:spPr>
          <a:xfrm rot="21183670">
            <a:off x="1082401" y="3263310"/>
            <a:ext cx="760192" cy="4020341"/>
          </a:xfrm>
          <a:prstGeom prst="can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n 32"/>
          <p:cNvSpPr/>
          <p:nvPr/>
        </p:nvSpPr>
        <p:spPr>
          <a:xfrm rot="429308">
            <a:off x="7350849" y="3280239"/>
            <a:ext cx="760192" cy="3849771"/>
          </a:xfrm>
          <a:prstGeom prst="can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0" y="3365393"/>
            <a:ext cx="9144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142408" y="2251568"/>
            <a:ext cx="6580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471435" y="3531573"/>
            <a:ext cx="4203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F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19951" y="5329714"/>
            <a:ext cx="3785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30" grpId="0" animBg="1"/>
      <p:bldP spid="31" grpId="0" animBg="1"/>
      <p:bldP spid="32" grpId="0" animBg="1"/>
      <p:bldP spid="33" grpId="0" animBg="1"/>
      <p:bldP spid="36" grpId="0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Hernia:  Cord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Outside</a:t>
            </a:r>
          </a:p>
          <a:p>
            <a:pPr lvl="1"/>
            <a:r>
              <a:rPr lang="en-US" dirty="0" err="1"/>
              <a:t>Cremasters</a:t>
            </a:r>
            <a:endParaRPr lang="en-US" dirty="0"/>
          </a:p>
          <a:p>
            <a:pPr lvl="1"/>
            <a:r>
              <a:rPr lang="en-US" dirty="0"/>
              <a:t>Genital nerve</a:t>
            </a:r>
          </a:p>
          <a:p>
            <a:r>
              <a:rPr lang="en-US" dirty="0"/>
              <a:t>Inside (Medial to Lateral)</a:t>
            </a:r>
          </a:p>
          <a:p>
            <a:pPr lvl="1"/>
            <a:r>
              <a:rPr lang="en-US" dirty="0"/>
              <a:t>Hernia sac</a:t>
            </a:r>
          </a:p>
          <a:p>
            <a:pPr lvl="1"/>
            <a:r>
              <a:rPr lang="en-US" dirty="0"/>
              <a:t>Vas deferens</a:t>
            </a:r>
          </a:p>
          <a:p>
            <a:pPr lvl="1"/>
            <a:r>
              <a:rPr lang="en-US" dirty="0"/>
              <a:t>Testicular Artery</a:t>
            </a:r>
          </a:p>
          <a:p>
            <a:pPr lvl="1"/>
            <a:r>
              <a:rPr lang="en-US" dirty="0" err="1"/>
              <a:t>Pampiniform</a:t>
            </a:r>
            <a:r>
              <a:rPr lang="en-US" dirty="0"/>
              <a:t> plexus</a:t>
            </a:r>
          </a:p>
          <a:p>
            <a:pPr lvl="1"/>
            <a:r>
              <a:rPr lang="en-US" dirty="0"/>
              <a:t>Cord </a:t>
            </a:r>
            <a:r>
              <a:rPr lang="en-US" dirty="0" err="1"/>
              <a:t>lipoma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 descr="layers spermatic cord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-32989" b="-32989"/>
          <a:stretch>
            <a:fillRect/>
          </a:stretch>
        </p:blipFill>
        <p:spPr>
          <a:xfrm>
            <a:off x="3857625" y="714221"/>
            <a:ext cx="5286375" cy="592431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Five Key Steps of Surgery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Create peritoneal flap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Lateral dissection (open the </a:t>
            </a:r>
            <a:r>
              <a:rPr lang="en-US" dirty="0" err="1"/>
              <a:t>preperitoneal</a:t>
            </a:r>
            <a:r>
              <a:rPr lang="en-US" dirty="0"/>
              <a:t> space)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Delineate epigastric vessels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Medial, transition to pre-transversalis fascia space.  Identify </a:t>
            </a:r>
            <a:r>
              <a:rPr lang="en-US" dirty="0" err="1"/>
              <a:t>Hesselbach’s</a:t>
            </a:r>
            <a:r>
              <a:rPr lang="en-US" dirty="0"/>
              <a:t> triangle (direct and femoral hernias)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Dissect cord, reduce hernia contents (indirect hernia sac and cord </a:t>
            </a:r>
            <a:r>
              <a:rPr lang="en-US" dirty="0" err="1"/>
              <a:t>lipoma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Mesh placement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 tooltip="https://www.sages.org/video/tapp-repair-who-when-how-why/&#10;Cmd+Click or tap to follow the link"/>
              </a:rPr>
              <a:t>https://www.sages.org/video/tapp-repair-who-when-how-why/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 tooltip="https://www.sages.org/video/tapp-repair-of-a-large-incarcerated-inguinal-hernia/&#10;Ctrl+Click or tap to follow the link"/>
              </a:rPr>
              <a:t>https://www.sages.org/video/tapp-repair-of-a-large-incarcerated-inguinal-hernia/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268</Words>
  <Application>Microsoft Macintosh PowerPoint</Application>
  <PresentationFormat>On-screen Show (4:3)</PresentationFormat>
  <Paragraphs>76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Laparoscopic Inguinal Hernia</vt:lpstr>
      <vt:lpstr>Setup</vt:lpstr>
      <vt:lpstr>PowerPoint Presentation</vt:lpstr>
      <vt:lpstr>PowerPoint Presentation</vt:lpstr>
      <vt:lpstr>PowerPoint Presentation</vt:lpstr>
      <vt:lpstr>PowerPoint Presentation</vt:lpstr>
      <vt:lpstr>Indirect Hernia:  Cord Structures</vt:lpstr>
      <vt:lpstr>Five Key Steps of Surgery</vt:lpstr>
      <vt:lpstr>PowerPoint Presentation</vt:lpstr>
      <vt:lpstr>Pearls</vt:lpstr>
      <vt:lpstr>PowerPoint Presentation</vt:lpstr>
    </vt:vector>
  </TitlesOfParts>
  <Company>BMC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Laparoscopic Inguinal Hernia</dc:title>
  <dc:creator>Mike Liang</dc:creator>
  <cp:lastModifiedBy>Mike Liang</cp:lastModifiedBy>
  <cp:revision>14</cp:revision>
  <dcterms:created xsi:type="dcterms:W3CDTF">2017-12-18T03:01:13Z</dcterms:created>
  <dcterms:modified xsi:type="dcterms:W3CDTF">2020-12-20T19:20:42Z</dcterms:modified>
</cp:coreProperties>
</file>