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73" r:id="rId3"/>
    <p:sldId id="259" r:id="rId4"/>
    <p:sldId id="260" r:id="rId5"/>
    <p:sldId id="298" r:id="rId6"/>
    <p:sldId id="279" r:id="rId7"/>
    <p:sldId id="280" r:id="rId8"/>
    <p:sldId id="300" r:id="rId9"/>
    <p:sldId id="281" r:id="rId10"/>
    <p:sldId id="283" r:id="rId11"/>
    <p:sldId id="291" r:id="rId12"/>
    <p:sldId id="282" r:id="rId13"/>
    <p:sldId id="284" r:id="rId14"/>
    <p:sldId id="286" r:id="rId15"/>
    <p:sldId id="285" r:id="rId16"/>
    <p:sldId id="263" r:id="rId17"/>
    <p:sldId id="288" r:id="rId18"/>
    <p:sldId id="297" r:id="rId19"/>
    <p:sldId id="264" r:id="rId20"/>
    <p:sldId id="274" r:id="rId21"/>
    <p:sldId id="265" r:id="rId22"/>
    <p:sldId id="275" r:id="rId23"/>
    <p:sldId id="276" r:id="rId24"/>
    <p:sldId id="277" r:id="rId25"/>
    <p:sldId id="292" r:id="rId26"/>
    <p:sldId id="294" r:id="rId27"/>
    <p:sldId id="266" r:id="rId28"/>
    <p:sldId id="289" r:id="rId29"/>
    <p:sldId id="290" r:id="rId30"/>
    <p:sldId id="267" r:id="rId31"/>
    <p:sldId id="295" r:id="rId32"/>
    <p:sldId id="296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4E3-3490-9243-9646-C0BB7551770D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C0B48-29AA-D442-9B83-DE16F4F0AF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57FFA-885C-EF48-A9D7-6900B1615BEE}" type="slidenum">
              <a:rPr lang="en-US"/>
              <a:pPr/>
              <a:t>24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BDB8-525D-9B4B-AD5C-3EEA307BB34B}" type="datetimeFigureOut">
              <a:rPr lang="en-US" smtClean="0"/>
              <a:pPr/>
              <a:t>7/29/19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FD3EA-126E-8C43-A5CC-127B6972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s://www.youtube.com/watch?feature=player_embedded&amp;v=ufjXHnb-qsg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feature=player_embedded&amp;v=m9tnvd2uMf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ges.org/video-category/laparoscopic-cholecystectomy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Fs4X6a4TI" TargetMode="External"/><Relationship Id="rId4" Type="http://schemas.openxmlformats.org/officeDocument/2006/relationships/hyperlink" Target="https://www.youtube.com/watch?v=MT3IcujtHJ0" TargetMode="External"/><Relationship Id="rId5" Type="http://schemas.openxmlformats.org/officeDocument/2006/relationships/hyperlink" Target="https://www.youtube.com/watch?v=wDXATkOt0y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9eazGJc9WC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H_tq_YrkE" TargetMode="External"/><Relationship Id="rId4" Type="http://schemas.openxmlformats.org/officeDocument/2006/relationships/hyperlink" Target="https://www.youtube.com/watch?v=Hf5DU2WQpjw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1ogA0pIWCW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Laparoscopic </a:t>
            </a:r>
            <a:r>
              <a:rPr lang="en-US" b="1" dirty="0" err="1" smtClean="0"/>
              <a:t>Cholecystectomy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Retraction</a:t>
            </a:r>
            <a:endParaRPr lang="en-US" dirty="0"/>
          </a:p>
        </p:txBody>
      </p:sp>
      <p:pic>
        <p:nvPicPr>
          <p:cNvPr id="5" name="Content Placeholder 4" descr="images-7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1292" y="1544372"/>
            <a:ext cx="5601416" cy="4525963"/>
          </a:xfrm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4290596" y="5408352"/>
            <a:ext cx="821254" cy="19512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4798785" y="4604606"/>
            <a:ext cx="1371296" cy="13119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055781" y="4376006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89361" y="502370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006254" y="6046637"/>
            <a:ext cx="921146" cy="6609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Bent Arrow 23"/>
          <p:cNvSpPr/>
          <p:nvPr/>
        </p:nvSpPr>
        <p:spPr>
          <a:xfrm>
            <a:off x="4242314" y="2051643"/>
            <a:ext cx="1266931" cy="232436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747"/>
            </a:avLst>
          </a:prstGeom>
          <a:solidFill>
            <a:schemeClr val="tx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Learning Points</a:t>
            </a:r>
          </a:p>
          <a:p>
            <a:pPr algn="ctr"/>
            <a:r>
              <a:rPr lang="en-US" dirty="0" smtClean="0"/>
              <a:t>Try to grab side-to side</a:t>
            </a:r>
          </a:p>
          <a:p>
            <a:pPr algn="ctr"/>
            <a:r>
              <a:rPr lang="en-US" dirty="0" smtClean="0"/>
              <a:t>Grabbing front to back risks tearing the gallbladder</a:t>
            </a:r>
          </a:p>
          <a:p>
            <a:pPr algn="ctr"/>
            <a:r>
              <a:rPr lang="en-US" dirty="0" smtClean="0"/>
              <a:t>Grab toward the “under-side” of the gallbladder</a:t>
            </a:r>
          </a:p>
          <a:p>
            <a:pPr algn="ctr"/>
            <a:r>
              <a:rPr lang="en-US" dirty="0" smtClean="0"/>
              <a:t>Lift “up-and-over”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Retraction:  Challenges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Distended Gallbladder</a:t>
            </a:r>
            <a:endParaRPr lang="en-US" dirty="0"/>
          </a:p>
        </p:txBody>
      </p:sp>
      <p:pic>
        <p:nvPicPr>
          <p:cNvPr id="6" name="Content Placeholder 5" descr=" InflamedGallbladder3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35453"/>
            <a:ext cx="4040188" cy="3490709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2484432"/>
          </a:xfrm>
        </p:spPr>
        <p:txBody>
          <a:bodyPr/>
          <a:lstStyle/>
          <a:p>
            <a:r>
              <a:rPr lang="en-US" dirty="0" smtClean="0"/>
              <a:t>Decompression</a:t>
            </a:r>
          </a:p>
          <a:p>
            <a:r>
              <a:rPr lang="en-US" dirty="0" smtClean="0"/>
              <a:t>At the point of retracting grasper to minimize spillage</a:t>
            </a:r>
          </a:p>
        </p:txBody>
      </p:sp>
      <p:pic>
        <p:nvPicPr>
          <p:cNvPr id="10" name="Content Placeholder 6" descr="images-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6612" y="4019545"/>
            <a:ext cx="4040188" cy="226250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240339" y="3385248"/>
            <a:ext cx="313422" cy="2853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98287" y="4919367"/>
            <a:ext cx="313422" cy="2853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1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</a:t>
            </a:r>
            <a:endParaRPr lang="en-US" dirty="0"/>
          </a:p>
        </p:txBody>
      </p:sp>
      <p:pic>
        <p:nvPicPr>
          <p:cNvPr id="11" name="Content Placeholder 10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913" r="-913"/>
          <a:stretch>
            <a:fillRect/>
          </a:stretch>
        </p:blipFill>
        <p:spPr/>
      </p:pic>
      <p:sp>
        <p:nvSpPr>
          <p:cNvPr id="21" name="Oval 20"/>
          <p:cNvSpPr/>
          <p:nvPr/>
        </p:nvSpPr>
        <p:spPr>
          <a:xfrm>
            <a:off x="3967276" y="5018103"/>
            <a:ext cx="313422" cy="2853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77783" y="5160792"/>
            <a:ext cx="313422" cy="2853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47916" y="5160792"/>
            <a:ext cx="313422" cy="2853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</a:t>
            </a:r>
            <a:endParaRPr lang="en-US" dirty="0"/>
          </a:p>
        </p:txBody>
      </p:sp>
      <p:pic>
        <p:nvPicPr>
          <p:cNvPr id="11" name="Content Placeholder 10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913" r="-913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>
          <a:xfrm flipV="1">
            <a:off x="4475674" y="5336205"/>
            <a:ext cx="231899" cy="185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75674" y="5140829"/>
            <a:ext cx="384843" cy="347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456115" y="4916168"/>
            <a:ext cx="570508" cy="5313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</a:t>
            </a:r>
            <a:endParaRPr lang="en-US" dirty="0"/>
          </a:p>
        </p:txBody>
      </p:sp>
      <p:pic>
        <p:nvPicPr>
          <p:cNvPr id="7" name="Content Placeholder 6" descr="25669t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0042" b="-20042"/>
          <a:stretch>
            <a:fillRect/>
          </a:stretch>
        </p:blipFill>
        <p:spPr/>
      </p:pic>
      <p:pic>
        <p:nvPicPr>
          <p:cNvPr id="10" name="Content Placeholder 9" descr="images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9973" b="-199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</a:t>
            </a:r>
            <a:endParaRPr lang="en-US" dirty="0"/>
          </a:p>
        </p:txBody>
      </p:sp>
      <p:pic>
        <p:nvPicPr>
          <p:cNvPr id="11" name="Content Placeholder 10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913" r="-913"/>
          <a:stretch>
            <a:fillRect/>
          </a:stretch>
        </p:blipFill>
        <p:spPr/>
      </p:pic>
      <p:cxnSp>
        <p:nvCxnSpPr>
          <p:cNvPr id="6" name="Straight Connector 5"/>
          <p:cNvCxnSpPr/>
          <p:nvPr/>
        </p:nvCxnSpPr>
        <p:spPr>
          <a:xfrm flipV="1">
            <a:off x="4103351" y="5265233"/>
            <a:ext cx="720172" cy="5594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4060629" y="5464403"/>
            <a:ext cx="402966" cy="31752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65301" y="5824645"/>
            <a:ext cx="1038050" cy="103335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712557" y="5421682"/>
            <a:ext cx="1110967" cy="10623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>
            <a:off x="3425563" y="4772886"/>
            <a:ext cx="1355573" cy="492347"/>
          </a:xfrm>
          <a:prstGeom prst="curvedConnector3">
            <a:avLst>
              <a:gd name="adj1" fmla="val 841"/>
            </a:avLst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19397" y="5957074"/>
            <a:ext cx="386318" cy="3381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Learning Points</a:t>
            </a:r>
          </a:p>
          <a:p>
            <a:pPr algn="ctr"/>
            <a:r>
              <a:rPr lang="en-US" dirty="0" smtClean="0"/>
              <a:t>Grab a small to medium bite (1/3 to 1/2 width) of the </a:t>
            </a:r>
            <a:r>
              <a:rPr lang="en-US" dirty="0" err="1" smtClean="0"/>
              <a:t>infundibulum</a:t>
            </a:r>
            <a:r>
              <a:rPr lang="en-US" dirty="0" smtClean="0"/>
              <a:t> (</a:t>
            </a:r>
            <a:r>
              <a:rPr lang="en-US" dirty="0" err="1" smtClean="0"/>
              <a:t>hartmans</a:t>
            </a:r>
            <a:r>
              <a:rPr lang="en-US" dirty="0" smtClean="0"/>
              <a:t> pouch)</a:t>
            </a:r>
          </a:p>
          <a:p>
            <a:pPr algn="ctr"/>
            <a:r>
              <a:rPr lang="en-US" dirty="0" smtClean="0"/>
              <a:t>Avoid bunching the gallbladder and rather, splay the gallbladder open </a:t>
            </a:r>
          </a:p>
          <a:p>
            <a:pPr algn="ctr"/>
            <a:r>
              <a:rPr lang="en-US" dirty="0" smtClean="0"/>
              <a:t>Lock the grasper tightly</a:t>
            </a:r>
          </a:p>
          <a:p>
            <a:pPr algn="ctr"/>
            <a:r>
              <a:rPr lang="en-US" dirty="0" smtClean="0"/>
              <a:t>Retract by towing the tips lateral using the port as a fulcrum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Dissection</a:t>
            </a:r>
            <a:endParaRPr lang="en-US" dirty="0"/>
          </a:p>
        </p:txBody>
      </p:sp>
      <p:pic>
        <p:nvPicPr>
          <p:cNvPr id="6" name="Content Placeholder 5" descr="Unknown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7845" b="-17845"/>
          <a:stretch>
            <a:fillRect/>
          </a:stretch>
        </p:blipFill>
        <p:spPr/>
      </p:pic>
      <p:pic>
        <p:nvPicPr>
          <p:cNvPr id="8" name="Content Placeholder 7" descr="imagesA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246142"/>
            <a:ext cx="4038600" cy="3234079"/>
          </a:xfrm>
        </p:spPr>
      </p:pic>
      <p:cxnSp>
        <p:nvCxnSpPr>
          <p:cNvPr id="13" name="Curved Connector 12"/>
          <p:cNvCxnSpPr/>
          <p:nvPr/>
        </p:nvCxnSpPr>
        <p:spPr>
          <a:xfrm rot="16200000" flipH="1">
            <a:off x="1653891" y="3856227"/>
            <a:ext cx="531095" cy="452075"/>
          </a:xfrm>
          <a:prstGeom prst="curvedConnector3">
            <a:avLst>
              <a:gd name="adj1" fmla="val 99480"/>
            </a:avLst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6166357" y="3943157"/>
            <a:ext cx="531095" cy="452075"/>
          </a:xfrm>
          <a:prstGeom prst="curvedConnector3">
            <a:avLst>
              <a:gd name="adj1" fmla="val 99480"/>
            </a:avLst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72943" y="4347812"/>
            <a:ext cx="345067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5227" y="4441520"/>
            <a:ext cx="345067" cy="15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7233" y="1563156"/>
            <a:ext cx="4085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Identify where you predict </a:t>
            </a:r>
            <a:r>
              <a:rPr lang="en-US" dirty="0" err="1" smtClean="0"/>
              <a:t>calot’s</a:t>
            </a:r>
            <a:r>
              <a:rPr lang="en-US" dirty="0" smtClean="0"/>
              <a:t> triangle</a:t>
            </a:r>
          </a:p>
          <a:p>
            <a:r>
              <a:rPr lang="en-US" dirty="0" smtClean="0"/>
              <a:t>How would you start this dissection?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84631" y="817558"/>
            <a:ext cx="1853982" cy="306584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019820" y="3620615"/>
            <a:ext cx="914400" cy="9144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015261" y="4073192"/>
            <a:ext cx="1839506" cy="1588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Triangle 12"/>
          <p:cNvSpPr/>
          <p:nvPr/>
        </p:nvSpPr>
        <p:spPr>
          <a:xfrm>
            <a:off x="2875862" y="525572"/>
            <a:ext cx="2384812" cy="3095043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>
            <a:off x="3459793" y="3154233"/>
            <a:ext cx="1474428" cy="1643568"/>
          </a:xfrm>
          <a:prstGeom prst="rtTriangle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56294" y="2160402"/>
            <a:ext cx="2058358" cy="185793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6200000" flipH="1">
            <a:off x="2610314" y="3391816"/>
            <a:ext cx="531095" cy="452075"/>
          </a:xfrm>
          <a:prstGeom prst="curvedConnector3">
            <a:avLst>
              <a:gd name="adj1" fmla="val 99480"/>
            </a:avLst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65301" y="3458925"/>
            <a:ext cx="720172" cy="5594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3022579" y="3658095"/>
            <a:ext cx="402966" cy="31752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27251" y="4018337"/>
            <a:ext cx="1038050" cy="103335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>
            <a:off x="2198075" y="3106131"/>
            <a:ext cx="1355573" cy="492347"/>
          </a:xfrm>
          <a:prstGeom prst="curvedConnector3">
            <a:avLst>
              <a:gd name="adj1" fmla="val 841"/>
            </a:avLst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612939" y="3654946"/>
            <a:ext cx="345067" cy="228455"/>
          </a:xfrm>
          <a:prstGeom prst="straightConnector1">
            <a:avLst/>
          </a:prstGeom>
          <a:ln w="635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12939" y="3789885"/>
            <a:ext cx="345067" cy="22845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66079" y="3561430"/>
            <a:ext cx="345067" cy="22845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1146" y="3332975"/>
            <a:ext cx="345067" cy="22845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66266" y="4993739"/>
            <a:ext cx="3977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Lateral (safest)</a:t>
            </a:r>
          </a:p>
          <a:p>
            <a:r>
              <a:rPr lang="en-US" dirty="0" smtClean="0"/>
              <a:t>Make a small opening in the peritoneum</a:t>
            </a:r>
          </a:p>
          <a:p>
            <a:r>
              <a:rPr lang="en-US" dirty="0" smtClean="0"/>
              <a:t>Weakest point is at corners</a:t>
            </a:r>
          </a:p>
          <a:p>
            <a:r>
              <a:rPr lang="en-US" dirty="0" smtClean="0"/>
              <a:t>Small bites with tap-tap-tap of heat</a:t>
            </a:r>
          </a:p>
          <a:p>
            <a:r>
              <a:rPr lang="en-US" dirty="0" smtClean="0"/>
              <a:t>Peel like opening a book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7069" y="528149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weakest point of the </a:t>
            </a:r>
            <a:r>
              <a:rPr lang="en-US" dirty="0" err="1" smtClean="0"/>
              <a:t>peritonum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/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84631" y="817558"/>
            <a:ext cx="1853982" cy="306584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019820" y="3620615"/>
            <a:ext cx="914400" cy="91440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015261" y="4073192"/>
            <a:ext cx="1839506" cy="1588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Triangle 12"/>
          <p:cNvSpPr/>
          <p:nvPr/>
        </p:nvSpPr>
        <p:spPr>
          <a:xfrm>
            <a:off x="2875862" y="525572"/>
            <a:ext cx="2384812" cy="3095043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>
            <a:off x="3459793" y="3154233"/>
            <a:ext cx="1474428" cy="1643568"/>
          </a:xfrm>
          <a:prstGeom prst="rtTriangle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56294" y="2160402"/>
            <a:ext cx="2058358" cy="185793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6200000" flipH="1">
            <a:off x="2610314" y="3391816"/>
            <a:ext cx="531095" cy="452075"/>
          </a:xfrm>
          <a:prstGeom prst="curvedConnector3">
            <a:avLst>
              <a:gd name="adj1" fmla="val 99480"/>
            </a:avLst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65301" y="3458925"/>
            <a:ext cx="720172" cy="5594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3022579" y="3658095"/>
            <a:ext cx="402966" cy="31752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27251" y="4018337"/>
            <a:ext cx="1038050" cy="103335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>
            <a:off x="2198075" y="3106131"/>
            <a:ext cx="1355573" cy="492347"/>
          </a:xfrm>
          <a:prstGeom prst="curvedConnector3">
            <a:avLst>
              <a:gd name="adj1" fmla="val 841"/>
            </a:avLst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612939" y="3654946"/>
            <a:ext cx="345067" cy="228455"/>
          </a:xfrm>
          <a:prstGeom prst="straightConnector1">
            <a:avLst/>
          </a:prstGeom>
          <a:ln w="63500">
            <a:solidFill>
              <a:schemeClr val="tx1">
                <a:alpha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12939" y="3789885"/>
            <a:ext cx="345067" cy="22845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66079" y="3561430"/>
            <a:ext cx="345067" cy="22845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1146" y="3332975"/>
            <a:ext cx="345067" cy="22845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66266" y="4993739"/>
            <a:ext cx="3977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Lateral (safest)</a:t>
            </a:r>
          </a:p>
          <a:p>
            <a:r>
              <a:rPr lang="en-US" dirty="0" smtClean="0"/>
              <a:t>Make a small opening in the peritoneum</a:t>
            </a:r>
          </a:p>
          <a:p>
            <a:r>
              <a:rPr lang="en-US" dirty="0" smtClean="0"/>
              <a:t>Weakest point is at corners</a:t>
            </a:r>
          </a:p>
          <a:p>
            <a:r>
              <a:rPr lang="en-US" dirty="0" smtClean="0"/>
              <a:t>Small bites with tap-tap-tap of heat</a:t>
            </a:r>
          </a:p>
          <a:p>
            <a:r>
              <a:rPr lang="en-US" dirty="0" smtClean="0"/>
              <a:t>Peel like opening a book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Dissection</a:t>
            </a:r>
            <a:endParaRPr lang="en-US" dirty="0"/>
          </a:p>
        </p:txBody>
      </p:sp>
      <p:pic>
        <p:nvPicPr>
          <p:cNvPr id="4" name="Content Placeholder 3" descr="Unknown-1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/>
      </p:pic>
      <p:cxnSp>
        <p:nvCxnSpPr>
          <p:cNvPr id="7" name="Straight Arrow Connector 6"/>
          <p:cNvCxnSpPr/>
          <p:nvPr/>
        </p:nvCxnSpPr>
        <p:spPr>
          <a:xfrm>
            <a:off x="3751759" y="4131589"/>
            <a:ext cx="773709" cy="18979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04159" y="3700019"/>
            <a:ext cx="621309" cy="43157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and tips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Safety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/>
          <a:lstStyle/>
          <a:p>
            <a:r>
              <a:rPr lang="en-US" dirty="0" err="1" smtClean="0"/>
              <a:t>http://www.sages.org/safe-cholecystectomy-program</a:t>
            </a:r>
            <a:r>
              <a:rPr lang="en-US" dirty="0" smtClean="0"/>
              <a:t>/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Use the Critical View of Safety (CVS) method of identification of the cystic duct and cystic artery during laparoscopic </a:t>
            </a:r>
            <a:r>
              <a:rPr lang="en-US" dirty="0" err="1" smtClean="0"/>
              <a:t>cholecystectomy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Perform an Intra-operative Time-Out during laparoscopic </a:t>
            </a:r>
            <a:r>
              <a:rPr lang="en-US" dirty="0" err="1" smtClean="0"/>
              <a:t>cholecystectomy</a:t>
            </a:r>
            <a:r>
              <a:rPr lang="en-US" dirty="0" smtClean="0"/>
              <a:t> prior to clipping, cutting or transecting any </a:t>
            </a:r>
            <a:r>
              <a:rPr lang="en-US" dirty="0" err="1" smtClean="0"/>
              <a:t>ductal</a:t>
            </a:r>
            <a:r>
              <a:rPr lang="en-US" dirty="0" smtClean="0"/>
              <a:t> structures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Understand the potential for aberrant anatomy in all cases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dirty="0" smtClean="0"/>
              <a:t>Make liberal use of </a:t>
            </a:r>
            <a:r>
              <a:rPr lang="en-US" dirty="0" err="1" smtClean="0"/>
              <a:t>cholangiography</a:t>
            </a:r>
            <a:r>
              <a:rPr lang="en-US" dirty="0" smtClean="0"/>
              <a:t> or other methods to image the </a:t>
            </a:r>
            <a:r>
              <a:rPr lang="en-US" dirty="0" err="1" smtClean="0"/>
              <a:t>biliary</a:t>
            </a:r>
            <a:r>
              <a:rPr lang="en-US" dirty="0" smtClean="0"/>
              <a:t> tree </a:t>
            </a:r>
            <a:r>
              <a:rPr lang="en-US" dirty="0" err="1" smtClean="0"/>
              <a:t>intraoperatively</a:t>
            </a:r>
            <a:endParaRPr lang="en-US" dirty="0" smtClean="0"/>
          </a:p>
          <a:p>
            <a:pPr marL="457200" indent="-457200">
              <a:buFont typeface="+mj-lt"/>
              <a:buAutoNum type="arabicParenR" startAt="4"/>
            </a:pPr>
            <a:r>
              <a:rPr lang="en-US" dirty="0" smtClean="0"/>
              <a:t>Recognize when the dissection is approaching a zone of great danger and halt the dissection before entering the zone. Finish the operation by a safe method other than </a:t>
            </a:r>
            <a:r>
              <a:rPr lang="en-US" dirty="0" err="1" smtClean="0"/>
              <a:t>cholecystectomy</a:t>
            </a:r>
            <a:r>
              <a:rPr lang="en-US" dirty="0" smtClean="0"/>
              <a:t> if conditions around the gallbladder are too dangerous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dirty="0" smtClean="0"/>
              <a:t>Get help from another surgeon when the dissection or conditions are difficult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174875"/>
            <a:ext cx="8229600" cy="39512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b="1" dirty="0" smtClean="0"/>
              <a:t>The </a:t>
            </a:r>
            <a:r>
              <a:rPr lang="en-US" b="1" dirty="0" err="1" smtClean="0"/>
              <a:t>hepatocystic</a:t>
            </a:r>
            <a:r>
              <a:rPr lang="en-US" b="1" dirty="0" smtClean="0"/>
              <a:t> triangle is cleared of fat and fibrous tissue. </a:t>
            </a:r>
            <a:r>
              <a:rPr lang="en-US" dirty="0" smtClean="0"/>
              <a:t>The </a:t>
            </a:r>
            <a:r>
              <a:rPr lang="en-US" dirty="0" err="1" smtClean="0"/>
              <a:t>hepatocystic</a:t>
            </a:r>
            <a:r>
              <a:rPr lang="en-US" dirty="0" smtClean="0"/>
              <a:t> triangle is defined as the triangle formed by the </a:t>
            </a:r>
            <a:r>
              <a:rPr lang="en-US" b="1" i="1" dirty="0" smtClean="0"/>
              <a:t>cystic duct, the common hepatic duct, and inferior edge of the liver</a:t>
            </a:r>
            <a:r>
              <a:rPr lang="en-US" dirty="0" smtClean="0"/>
              <a:t>. The </a:t>
            </a:r>
            <a:r>
              <a:rPr lang="en-US" u="sng" dirty="0" smtClean="0"/>
              <a:t>common bile duct and common hepatic duct do not have to be exposed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 smtClean="0"/>
              <a:t>The lower one third of the gallbladder is separated from the liver to expose the cystic plate. </a:t>
            </a:r>
            <a:r>
              <a:rPr lang="en-US" dirty="0" smtClean="0"/>
              <a:t>The cystic plate is also known as liver bed of the gallbladder and lies in the gallbladder </a:t>
            </a:r>
            <a:r>
              <a:rPr lang="en-US" dirty="0" err="1" smtClean="0"/>
              <a:t>fossa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 smtClean="0"/>
              <a:t>Two and only two structures should be seen entering the gallbladder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57201" y="1535113"/>
            <a:ext cx="8686800" cy="639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Three criteria are required to achieve the CVS: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Safe-Chole-Figure-1A-Critical-view-of-safety-anterior-view-300x294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9124" y="1884255"/>
            <a:ext cx="4038600" cy="3957853"/>
          </a:xfrm>
        </p:spPr>
      </p:pic>
      <p:pic>
        <p:nvPicPr>
          <p:cNvPr id="15" name="Content Placeholder 14" descr="Safe-Chole-Figure-1B-Critical-view-of-safety-posterior-view-300x297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64189" y="1884255"/>
            <a:ext cx="4038600" cy="3998203"/>
          </a:xfrm>
        </p:spPr>
      </p:pic>
      <p:sp>
        <p:nvSpPr>
          <p:cNvPr id="6" name="TextBox 5"/>
          <p:cNvSpPr txBox="1"/>
          <p:nvPr/>
        </p:nvSpPr>
        <p:spPr>
          <a:xfrm>
            <a:off x="1497540" y="1459754"/>
            <a:ext cx="96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Anterior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90161" y="1331962"/>
            <a:ext cx="103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246431" y="246452"/>
            <a:ext cx="4040188" cy="63976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2"/>
              </a:rPr>
              <a:t>https://www.youtube.com/watch?feature=player_embedded&amp;v=m9tnvd2uMfs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Content Placeholder 9" descr="Safe-Chole-Figure-2A-Documentation-of-the-doublet-view-anterior-300x244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6430" y="2274941"/>
            <a:ext cx="4326143" cy="3518580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4836838" y="246452"/>
            <a:ext cx="4041775" cy="63976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4"/>
              </a:rPr>
              <a:t>https://www.youtube.com/watch?feature=player_embedded&amp;v=ufjXHnb-qsg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Content Placeholder 10" descr="Safe-Chole-Figure-2B-Documentation-of-the-doublet-view-posterior-300x244.png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551692" y="2274941"/>
            <a:ext cx="4326922" cy="3519236"/>
          </a:xfrm>
        </p:spPr>
      </p:pic>
      <p:sp>
        <p:nvSpPr>
          <p:cNvPr id="7" name="TextBox 6"/>
          <p:cNvSpPr txBox="1"/>
          <p:nvPr/>
        </p:nvSpPr>
        <p:spPr>
          <a:xfrm>
            <a:off x="663467" y="1649332"/>
            <a:ext cx="145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Anterior 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0431" y="1592459"/>
            <a:ext cx="152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Posterior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Anterior and Posterior Cystic Artery</a:t>
            </a:r>
            <a:endParaRPr lang="en-US"/>
          </a:p>
        </p:txBody>
      </p:sp>
      <p:pic>
        <p:nvPicPr>
          <p:cNvPr id="217096" name="Picture 8" descr="imag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9413" y="1333500"/>
            <a:ext cx="8193087" cy="5178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RPS Figure 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38600" y="1317224"/>
            <a:ext cx="5105400" cy="3734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Exposures</a:t>
            </a:r>
            <a:endParaRPr lang="en-US" dirty="0"/>
          </a:p>
        </p:txBody>
      </p:sp>
      <p:pic>
        <p:nvPicPr>
          <p:cNvPr id="8" name="Content Placeholder 7" descr="images-3.jpe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17224"/>
            <a:ext cx="4038600" cy="2261625"/>
          </a:xfrm>
        </p:spPr>
      </p:pic>
      <p:pic>
        <p:nvPicPr>
          <p:cNvPr id="9" name="Content Placeholder 8" descr="images-6.jpe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578849"/>
            <a:ext cx="4038600" cy="3025053"/>
          </a:xfrm>
        </p:spPr>
      </p:pic>
      <p:cxnSp>
        <p:nvCxnSpPr>
          <p:cNvPr id="12" name="Straight Arrow Connector 11"/>
          <p:cNvCxnSpPr/>
          <p:nvPr/>
        </p:nvCxnSpPr>
        <p:spPr>
          <a:xfrm rot="5400000" flipH="1" flipV="1">
            <a:off x="6687009" y="1705392"/>
            <a:ext cx="1139163" cy="36283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Exposure</a:t>
            </a:r>
            <a:endParaRPr lang="en-US" dirty="0"/>
          </a:p>
        </p:txBody>
      </p:sp>
      <p:pic>
        <p:nvPicPr>
          <p:cNvPr id="6" name="Content Placeholder 5" descr="hq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1938" y="1684029"/>
            <a:ext cx="4924845" cy="3693623"/>
          </a:xfrm>
        </p:spPr>
      </p:pic>
      <p:pic>
        <p:nvPicPr>
          <p:cNvPr id="7" name="Content Placeholder 6" descr="images-9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6800" r="16800"/>
          <a:stretch>
            <a:fillRect/>
          </a:stretch>
        </p:blipFill>
        <p:spPr>
          <a:xfrm>
            <a:off x="4764433" y="1684029"/>
            <a:ext cx="4379567" cy="3693623"/>
          </a:xfr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1055731" y="2009841"/>
            <a:ext cx="1712204" cy="10605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Learning Points</a:t>
            </a:r>
          </a:p>
          <a:p>
            <a:pPr algn="ctr"/>
            <a:r>
              <a:rPr lang="en-US" dirty="0" smtClean="0"/>
              <a:t>3 requirements for critical view of safety:  (1) hepatic cystic triangle, (2) free lower 1/3 gallbladder, (3) 2 structures  </a:t>
            </a:r>
          </a:p>
          <a:p>
            <a:pPr algn="ctr"/>
            <a:r>
              <a:rPr lang="en-US" dirty="0" smtClean="0"/>
              <a:t>To improve exposure of critical view, incise the peritoneum in front and back of gallbladder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042505" y="2939033"/>
            <a:ext cx="1632733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844129" y="3137410"/>
            <a:ext cx="1359650" cy="96289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6661289" y="3284734"/>
            <a:ext cx="1358062" cy="66983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Isosceles Triangle 20"/>
          <p:cNvSpPr/>
          <p:nvPr/>
        </p:nvSpPr>
        <p:spPr>
          <a:xfrm>
            <a:off x="6754210" y="2939032"/>
            <a:ext cx="921028" cy="70368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6412824" y="3050161"/>
            <a:ext cx="899075" cy="67681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5592937" y="3137407"/>
            <a:ext cx="1359650" cy="96289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7147009" y="2244932"/>
            <a:ext cx="1084373" cy="30700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 </a:t>
            </a:r>
            <a:r>
              <a:rPr lang="en-US" dirty="0" err="1" smtClean="0"/>
              <a:t>Securement</a:t>
            </a:r>
            <a:endParaRPr lang="en-US" dirty="0"/>
          </a:p>
        </p:txBody>
      </p:sp>
      <p:pic>
        <p:nvPicPr>
          <p:cNvPr id="5" name="Content Placeholder 4" descr="Safe-Chole-Figure-2A-Documentation-of-the-doublet-view-anterior-300x24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9662" y="1600200"/>
            <a:ext cx="5564676" cy="4525963"/>
          </a:xfr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601835" y="4552520"/>
            <a:ext cx="716292" cy="14514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43124" y="4832873"/>
            <a:ext cx="689429" cy="1503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9810" y="4983239"/>
            <a:ext cx="1185333" cy="114292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 </a:t>
            </a:r>
            <a:r>
              <a:rPr lang="en-US" dirty="0" err="1" smtClean="0"/>
              <a:t>Securement</a:t>
            </a:r>
            <a:endParaRPr lang="en-US" dirty="0"/>
          </a:p>
        </p:txBody>
      </p:sp>
      <p:pic>
        <p:nvPicPr>
          <p:cNvPr id="5" name="Content Placeholder 4" descr="Safe-Chole-Figure-2A-Documentation-of-the-doublet-view-anterior-300x24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9662" y="1600200"/>
            <a:ext cx="5564676" cy="4525963"/>
          </a:xfr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307150" y="4402155"/>
            <a:ext cx="716292" cy="14514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94595" y="4832872"/>
            <a:ext cx="393243" cy="15036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37868" y="4832873"/>
            <a:ext cx="1497544" cy="95426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 </a:t>
            </a:r>
            <a:r>
              <a:rPr lang="en-US" dirty="0" err="1" smtClean="0"/>
              <a:t>Securement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9" name="Content Placeholder 8" descr="image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32836"/>
            <a:ext cx="4040188" cy="3235366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pic>
        <p:nvPicPr>
          <p:cNvPr id="10" name="Content Placeholder 9" descr="images-5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b="11134"/>
          <a:stretch>
            <a:fillRect/>
          </a:stretch>
        </p:blipFill>
        <p:spPr>
          <a:xfrm>
            <a:off x="4645025" y="2532836"/>
            <a:ext cx="4041775" cy="32353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6" name="Content Placeholder 5" descr="1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6000"/>
          <a:stretch>
            <a:fillRect/>
          </a:stretch>
        </p:blipFill>
        <p:spPr>
          <a:xfrm>
            <a:off x="563448" y="1535113"/>
            <a:ext cx="4544485" cy="3949891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r>
              <a:rPr lang="en-US" dirty="0" smtClean="0"/>
              <a:t> Risk of conversion to open</a:t>
            </a:r>
          </a:p>
          <a:p>
            <a:pPr lvl="1"/>
            <a:r>
              <a:rPr lang="en-US" dirty="0" err="1" smtClean="0"/>
              <a:t>Arm(s</a:t>
            </a:r>
            <a:r>
              <a:rPr lang="en-US" dirty="0" smtClean="0"/>
              <a:t>) in or out?</a:t>
            </a:r>
          </a:p>
          <a:p>
            <a:pPr lvl="1"/>
            <a:r>
              <a:rPr lang="en-US" dirty="0" smtClean="0"/>
              <a:t>Right or left?</a:t>
            </a:r>
          </a:p>
          <a:p>
            <a:pPr lvl="1"/>
            <a:r>
              <a:rPr lang="en-US" dirty="0" smtClean="0"/>
              <a:t>Exposing the rails</a:t>
            </a:r>
          </a:p>
          <a:p>
            <a:r>
              <a:rPr lang="en-US" dirty="0" smtClean="0"/>
              <a:t>Estimated case duration?</a:t>
            </a:r>
          </a:p>
          <a:p>
            <a:pPr lvl="1"/>
            <a:r>
              <a:rPr lang="en-US" dirty="0" smtClean="0"/>
              <a:t>Foley?</a:t>
            </a:r>
          </a:p>
          <a:p>
            <a:r>
              <a:rPr lang="en-US" dirty="0" err="1" smtClean="0"/>
              <a:t>Cholangiogram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will </a:t>
            </a:r>
            <a:r>
              <a:rPr lang="en-US" dirty="0" err="1" smtClean="0"/>
              <a:t>c</a:t>
            </a:r>
            <a:r>
              <a:rPr lang="en-US" dirty="0" smtClean="0"/>
              <a:t>-arm get 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Gallbladder dissection</a:t>
            </a:r>
            <a:endParaRPr lang="en-US" dirty="0"/>
          </a:p>
        </p:txBody>
      </p:sp>
      <p:pic>
        <p:nvPicPr>
          <p:cNvPr id="4" name="Content Placeholder 3" descr="images-6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6759" y="1417638"/>
            <a:ext cx="7046527" cy="5257800"/>
          </a:xfrm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4353671" y="3377738"/>
            <a:ext cx="2372913" cy="10884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rved Up Arrow 15"/>
          <p:cNvSpPr/>
          <p:nvPr/>
        </p:nvSpPr>
        <p:spPr>
          <a:xfrm>
            <a:off x="2621075" y="5108438"/>
            <a:ext cx="3858556" cy="54824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675726" y="2735524"/>
            <a:ext cx="822582" cy="15240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3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8342" y="1370643"/>
            <a:ext cx="5418834" cy="303456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675725" y="2962204"/>
            <a:ext cx="1241186" cy="112712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Perforate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Gallbladder Dissection</a:t>
            </a:r>
            <a:endParaRPr lang="en-US" dirty="0"/>
          </a:p>
        </p:txBody>
      </p:sp>
      <p:pic>
        <p:nvPicPr>
          <p:cNvPr id="9" name="Content Placeholder 8" descr="images-1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4472" y="1417638"/>
            <a:ext cx="4038600" cy="2261625"/>
          </a:xfrm>
        </p:spPr>
      </p:pic>
      <p:pic>
        <p:nvPicPr>
          <p:cNvPr id="10" name="Content Placeholder 9" descr="images-3.jpe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4472" y="3679263"/>
            <a:ext cx="4038600" cy="3025053"/>
          </a:xfrm>
        </p:spPr>
      </p:pic>
      <p:pic>
        <p:nvPicPr>
          <p:cNvPr id="11" name="Content Placeholder 4" descr="images-4.jpeg"/>
          <p:cNvPicPr>
            <a:picLocks noChangeAspect="1"/>
          </p:cNvPicPr>
          <p:nvPr/>
        </p:nvPicPr>
        <p:blipFill>
          <a:blip r:embed="rId4"/>
          <a:srcRect l="13344" t="17814" r="13344" b="17814"/>
          <a:stretch>
            <a:fillRect/>
          </a:stretch>
        </p:blipFill>
        <p:spPr>
          <a:xfrm>
            <a:off x="4540577" y="1417638"/>
            <a:ext cx="3483536" cy="2290982"/>
          </a:xfrm>
          <a:prstGeom prst="rect">
            <a:avLst/>
          </a:prstGeom>
        </p:spPr>
      </p:pic>
      <p:pic>
        <p:nvPicPr>
          <p:cNvPr id="12" name="Content Placeholder 5" descr="images-5.jpeg"/>
          <p:cNvPicPr>
            <a:picLocks noChangeAspect="1"/>
          </p:cNvPicPr>
          <p:nvPr/>
        </p:nvPicPr>
        <p:blipFill>
          <a:blip r:embed="rId5"/>
          <a:srcRect l="5560" r="5560"/>
          <a:stretch>
            <a:fillRect/>
          </a:stretch>
        </p:blipFill>
        <p:spPr>
          <a:xfrm>
            <a:off x="4540577" y="3651348"/>
            <a:ext cx="3589524" cy="3025054"/>
          </a:xfrm>
          <a:prstGeom prst="rect">
            <a:avLst/>
          </a:prstGeom>
        </p:spPr>
      </p:pic>
      <p:sp>
        <p:nvSpPr>
          <p:cNvPr id="14" name="Circular Arrow 13"/>
          <p:cNvSpPr/>
          <p:nvPr/>
        </p:nvSpPr>
        <p:spPr>
          <a:xfrm>
            <a:off x="4540577" y="2918259"/>
            <a:ext cx="2088038" cy="1466177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5836670" y="4884864"/>
            <a:ext cx="791945" cy="72575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Next Week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Videotape a lap </a:t>
            </a:r>
            <a:r>
              <a:rPr lang="en-US" dirty="0" err="1" smtClean="0"/>
              <a:t>chole</a:t>
            </a:r>
            <a:endParaRPr lang="en-US" dirty="0" smtClean="0"/>
          </a:p>
          <a:p>
            <a:r>
              <a:rPr lang="en-US" dirty="0" smtClean="0"/>
              <a:t>Compare it to an expert lap </a:t>
            </a:r>
            <a:r>
              <a:rPr lang="en-US" dirty="0" err="1" smtClean="0"/>
              <a:t>chole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http://www.sages.org/video-category/laparoscopic-cholecystectomy/</a:t>
            </a:r>
            <a:endParaRPr lang="en-US" dirty="0" smtClean="0"/>
          </a:p>
          <a:p>
            <a:r>
              <a:rPr lang="en-US" dirty="0" smtClean="0"/>
              <a:t>Identify 1-2 skills to improve at next weeks lab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7524" y="4933870"/>
            <a:ext cx="355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Questions?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this a top 20 technique?</a:t>
            </a:r>
          </a:p>
          <a:p>
            <a:pPr lvl="1"/>
            <a:r>
              <a:rPr lang="en-US" dirty="0" smtClean="0">
                <a:hlinkClick r:id="rId2"/>
              </a:rPr>
              <a:t>https://www.youtube.com/watch?v=9eazGJc9WC0</a:t>
            </a:r>
            <a:endParaRPr lang="en-US" dirty="0" smtClean="0"/>
          </a:p>
          <a:p>
            <a:r>
              <a:rPr lang="en-US" dirty="0" smtClean="0"/>
              <a:t>Critical view</a:t>
            </a:r>
          </a:p>
          <a:p>
            <a:pPr lvl="1"/>
            <a:r>
              <a:rPr lang="en-US" dirty="0" smtClean="0">
                <a:hlinkClick r:id="rId3"/>
              </a:rPr>
              <a:t>https://www.youtube.com/watch?v=zIFs4X6a4TI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https://www.youtube.com/watch?v=MT3IcujtHJ0</a:t>
            </a:r>
            <a:endParaRPr lang="en-US" dirty="0" smtClean="0"/>
          </a:p>
          <a:p>
            <a:r>
              <a:rPr lang="en-US" dirty="0" smtClean="0"/>
              <a:t>CBD injury, now what?</a:t>
            </a:r>
          </a:p>
          <a:p>
            <a:pPr lvl="1"/>
            <a:r>
              <a:rPr lang="en-US" dirty="0" smtClean="0">
                <a:hlinkClick r:id="rId5"/>
              </a:rPr>
              <a:t>https://www.youtube.com/watch?v=wDXATkOt0yk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Entry:  The LBJ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factors affect your decision making?</a:t>
            </a:r>
          </a:p>
          <a:p>
            <a:r>
              <a:rPr lang="en-US" dirty="0" smtClean="0"/>
              <a:t>Prior abdominal surgery</a:t>
            </a:r>
          </a:p>
          <a:p>
            <a:r>
              <a:rPr lang="en-US" dirty="0" smtClean="0"/>
              <a:t>Obesity</a:t>
            </a:r>
          </a:p>
          <a:p>
            <a:r>
              <a:rPr lang="en-US" dirty="0" smtClean="0"/>
              <a:t>Pregnancy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</a:p>
          <a:p>
            <a:r>
              <a:rPr lang="en-US" b="1" dirty="0" err="1" smtClean="0"/>
              <a:t>Veress</a:t>
            </a:r>
            <a:endParaRPr lang="en-US" b="1" dirty="0" smtClean="0"/>
          </a:p>
          <a:p>
            <a:r>
              <a:rPr lang="en-US" b="1" dirty="0" smtClean="0"/>
              <a:t>Optical port</a:t>
            </a:r>
          </a:p>
          <a:p>
            <a:r>
              <a:rPr lang="en-US" dirty="0" smtClean="0"/>
              <a:t>Hassan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scale-of-justice-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70" y="3620990"/>
            <a:ext cx="5225143" cy="32370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4345" y="4544320"/>
            <a:ext cx="4482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Organ Injury</a:t>
            </a:r>
          </a:p>
          <a:p>
            <a:r>
              <a:rPr lang="en-US" dirty="0" smtClean="0"/>
              <a:t>Frequency:  1 in 1000</a:t>
            </a:r>
          </a:p>
          <a:p>
            <a:r>
              <a:rPr lang="en-US" dirty="0" smtClean="0"/>
              <a:t>Severity:  (10/10) Bowel injury, Vascular injury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8477" y="5467650"/>
            <a:ext cx="3353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Hernia</a:t>
            </a:r>
          </a:p>
          <a:p>
            <a:r>
              <a:rPr lang="en-US" dirty="0" smtClean="0"/>
              <a:t>Frequency: 3 in 10 versus 1 in 100</a:t>
            </a:r>
          </a:p>
          <a:p>
            <a:r>
              <a:rPr lang="en-US" dirty="0" smtClean="0"/>
              <a:t>Severity:  (5/10) Reoperation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Technique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Layers Abdominal Wall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LUQ </a:t>
            </a:r>
            <a:r>
              <a:rPr lang="en-US" dirty="0" err="1" smtClean="0"/>
              <a:t>Veress</a:t>
            </a:r>
            <a:r>
              <a:rPr lang="en-US" dirty="0" smtClean="0"/>
              <a:t> Needle</a:t>
            </a:r>
          </a:p>
          <a:p>
            <a:pPr lvl="1"/>
            <a:r>
              <a:rPr lang="en-US" dirty="0" smtClean="0">
                <a:hlinkClick r:id="rId2"/>
              </a:rPr>
              <a:t>https://www.youtube.com/watch?v=1ogA0pIWCW0</a:t>
            </a:r>
            <a:endParaRPr lang="en-US" dirty="0" smtClean="0"/>
          </a:p>
          <a:p>
            <a:pPr lvl="1"/>
            <a:r>
              <a:rPr lang="en-US" dirty="0" smtClean="0"/>
              <a:t>0-2.29</a:t>
            </a:r>
          </a:p>
          <a:p>
            <a:r>
              <a:rPr lang="en-US" dirty="0" smtClean="0"/>
              <a:t>RUQ Optical Port</a:t>
            </a:r>
          </a:p>
          <a:p>
            <a:pPr lvl="1"/>
            <a:r>
              <a:rPr lang="en-US" dirty="0" smtClean="0">
                <a:hlinkClick r:id="rId3"/>
              </a:rPr>
              <a:t>https://www.youtube.com/watch?v=AJH_tq_YrkE</a:t>
            </a:r>
            <a:endParaRPr lang="en-US" dirty="0" smtClean="0"/>
          </a:p>
          <a:p>
            <a:pPr lvl="1"/>
            <a:r>
              <a:rPr lang="en-US" dirty="0" smtClean="0"/>
              <a:t>1.15-22.5</a:t>
            </a:r>
          </a:p>
          <a:p>
            <a:r>
              <a:rPr lang="en-US" dirty="0" smtClean="0"/>
              <a:t>Hassan</a:t>
            </a:r>
          </a:p>
          <a:p>
            <a:pPr lvl="1"/>
            <a:r>
              <a:rPr lang="en-US" dirty="0" smtClean="0">
                <a:hlinkClick r:id="rId4"/>
              </a:rPr>
              <a:t>https://www.youtube.com/watch?v=Hf5DU2WQpjw</a:t>
            </a:r>
            <a:endParaRPr lang="en-US" dirty="0" smtClean="0"/>
          </a:p>
          <a:p>
            <a:pPr lvl="1"/>
            <a:r>
              <a:rPr lang="en-US" dirty="0" smtClean="0"/>
              <a:t>3.37-8.20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77500"/>
            <a:ext cx="4826000" cy="394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Placement: The LBJ Way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659645"/>
            <a:ext cx="4038600" cy="107693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Peri</a:t>
            </a:r>
            <a:r>
              <a:rPr lang="en-US" dirty="0" smtClean="0"/>
              <a:t>-umbilical</a:t>
            </a:r>
          </a:p>
          <a:p>
            <a:pPr lvl="1"/>
            <a:r>
              <a:rPr lang="en-US" dirty="0" smtClean="0"/>
              <a:t>5 mm port</a:t>
            </a:r>
          </a:p>
          <a:p>
            <a:pPr lvl="1"/>
            <a:r>
              <a:rPr lang="en-US" dirty="0" smtClean="0"/>
              <a:t>Below/above umbilicus*</a:t>
            </a:r>
            <a:endParaRPr lang="en-US" dirty="0"/>
          </a:p>
        </p:txBody>
      </p:sp>
      <p:pic>
        <p:nvPicPr>
          <p:cNvPr id="6" name="Content Placeholder 5" descr="images-3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0435"/>
          <a:stretch>
            <a:fillRect/>
          </a:stretch>
        </p:blipFill>
        <p:spPr>
          <a:xfrm>
            <a:off x="4327721" y="2150098"/>
            <a:ext cx="5232829" cy="3976065"/>
          </a:xfr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7" name="Oval 6"/>
          <p:cNvSpPr/>
          <p:nvPr/>
        </p:nvSpPr>
        <p:spPr>
          <a:xfrm>
            <a:off x="6753771" y="5234752"/>
            <a:ext cx="110430" cy="1305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53771" y="3950860"/>
            <a:ext cx="220859" cy="2611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57200" y="3736575"/>
            <a:ext cx="4038600" cy="1816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Subxiphoid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400" dirty="0" smtClean="0"/>
              <a:t>11/12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mm port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2-3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cm below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xiphoid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3540125" algn="l"/>
              </a:tabLst>
              <a:defRPr/>
            </a:pPr>
            <a:r>
              <a:rPr lang="en-US" sz="2400" baseline="0" dirty="0" smtClean="0"/>
              <a:t>Aim</a:t>
            </a:r>
            <a:r>
              <a:rPr lang="en-US" sz="2400" dirty="0" smtClean="0"/>
              <a:t> slightly toward the RUQ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Extraction site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901797" y="3614166"/>
            <a:ext cx="556261" cy="67338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6179928" y="4817383"/>
            <a:ext cx="138683" cy="1342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3493" y="1497416"/>
            <a:ext cx="4038600" cy="128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Retraction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mm port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000" dirty="0" smtClean="0"/>
              <a:t>Mid-</a:t>
            </a:r>
            <a:r>
              <a:rPr lang="en-US" sz="2000" dirty="0" err="1" smtClean="0"/>
              <a:t>clavicular</a:t>
            </a:r>
            <a:r>
              <a:rPr lang="en-US" sz="2000" dirty="0" smtClean="0"/>
              <a:t> line, </a:t>
            </a:r>
            <a:r>
              <a:rPr lang="en-US" sz="2000" dirty="0" err="1" smtClean="0"/>
              <a:t>subcostal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9" grpId="0" animBg="1"/>
      <p:bldP spid="15" grpId="0" build="p"/>
      <p:bldP spid="10" grpId="0" animBg="1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3442928"/>
            <a:ext cx="914400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64419" y="2909692"/>
            <a:ext cx="1563319" cy="10696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027873"/>
            <a:ext cx="4746079" cy="3454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494638"/>
            <a:ext cx="9144000" cy="53323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93050"/>
            <a:ext cx="9144000" cy="1588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58026" y="2027873"/>
            <a:ext cx="4085974" cy="34540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373280"/>
            <a:ext cx="9144000" cy="10696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57110" y="165854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 Fat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31462" y="202787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Rectus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2024697"/>
            <a:ext cx="91440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2374868"/>
            <a:ext cx="9144000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83248" y="272502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Preperitoneal</a:t>
            </a:r>
            <a:r>
              <a:rPr lang="en-US" dirty="0" smtClean="0"/>
              <a:t> Fat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30797" y="4144884"/>
            <a:ext cx="176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Peritoneal Cavity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53080" y="579392"/>
            <a:ext cx="133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1704360" y="1191477"/>
            <a:ext cx="5402260" cy="3089437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1466038" y="940425"/>
            <a:ext cx="5424593" cy="3543743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033782" y="1943366"/>
            <a:ext cx="5424593" cy="1563320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05271" y="3670626"/>
            <a:ext cx="105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Falciform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41929" y="5439772"/>
            <a:ext cx="1764534" cy="143340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43505" y="5931620"/>
            <a:ext cx="126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Gallbladder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28864" y="5862929"/>
            <a:ext cx="4864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Small changes in angles lead to big changes</a:t>
            </a:r>
          </a:p>
          <a:p>
            <a:r>
              <a:rPr lang="en-US" b="1" dirty="0" smtClean="0"/>
              <a:t>Aim for junction of the </a:t>
            </a:r>
            <a:r>
              <a:rPr lang="en-US" b="1" dirty="0" err="1" smtClean="0"/>
              <a:t>falciform</a:t>
            </a:r>
            <a:r>
              <a:rPr lang="en-US" b="1" dirty="0" smtClean="0"/>
              <a:t> and peritoneum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Placement: The LBJ Way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659645"/>
            <a:ext cx="4038600" cy="107693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Peri</a:t>
            </a:r>
            <a:r>
              <a:rPr lang="en-US" dirty="0" smtClean="0"/>
              <a:t>-umbilical</a:t>
            </a:r>
          </a:p>
          <a:p>
            <a:pPr lvl="1"/>
            <a:r>
              <a:rPr lang="en-US" dirty="0" smtClean="0"/>
              <a:t>5 mm port</a:t>
            </a:r>
          </a:p>
          <a:p>
            <a:pPr lvl="1"/>
            <a:r>
              <a:rPr lang="en-US" dirty="0" smtClean="0"/>
              <a:t>Below/above umbilicus*</a:t>
            </a:r>
            <a:endParaRPr lang="en-US" dirty="0"/>
          </a:p>
        </p:txBody>
      </p:sp>
      <p:pic>
        <p:nvPicPr>
          <p:cNvPr id="6" name="Content Placeholder 5" descr="images-3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0435"/>
          <a:stretch>
            <a:fillRect/>
          </a:stretch>
        </p:blipFill>
        <p:spPr>
          <a:xfrm>
            <a:off x="4327721" y="2150098"/>
            <a:ext cx="5232829" cy="3976065"/>
          </a:xfr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7" name="Oval 6"/>
          <p:cNvSpPr/>
          <p:nvPr/>
        </p:nvSpPr>
        <p:spPr>
          <a:xfrm>
            <a:off x="6753771" y="5234752"/>
            <a:ext cx="110430" cy="1305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53771" y="3950860"/>
            <a:ext cx="220859" cy="2611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57200" y="3736575"/>
            <a:ext cx="4038600" cy="1816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Subxiphoid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400" dirty="0" smtClean="0"/>
              <a:t>11/12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mm port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2-3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cm below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xiphoid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3540125" algn="l"/>
              </a:tabLst>
              <a:defRPr/>
            </a:pPr>
            <a:r>
              <a:rPr lang="en-US" sz="2400" baseline="0" dirty="0" smtClean="0"/>
              <a:t>Aim</a:t>
            </a:r>
            <a:r>
              <a:rPr lang="en-US" sz="2400" dirty="0" smtClean="0"/>
              <a:t> slightly toward the RUQ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Extraction site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901797" y="3614166"/>
            <a:ext cx="556261" cy="67338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6179928" y="4817383"/>
            <a:ext cx="138683" cy="13428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3493" y="1497416"/>
            <a:ext cx="4038600" cy="128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Retraction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mm port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000" dirty="0" smtClean="0"/>
              <a:t>Mid-</a:t>
            </a:r>
            <a:r>
              <a:rPr lang="en-US" sz="2000" dirty="0" err="1" smtClean="0"/>
              <a:t>clavicular</a:t>
            </a:r>
            <a:r>
              <a:rPr lang="en-US" sz="2000" dirty="0" smtClean="0"/>
              <a:t> line, </a:t>
            </a:r>
            <a:r>
              <a:rPr lang="en-US" sz="2000" dirty="0" err="1" smtClean="0"/>
              <a:t>subcostal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46659" y="5221924"/>
            <a:ext cx="141350" cy="1305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42823" y="5429556"/>
            <a:ext cx="4038600" cy="1315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Lateral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mm port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Lateral in line with camera port*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Retraction</a:t>
            </a:r>
            <a:endParaRPr lang="en-US" dirty="0"/>
          </a:p>
        </p:txBody>
      </p:sp>
      <p:pic>
        <p:nvPicPr>
          <p:cNvPr id="5" name="Content Placeholder 4" descr="images-7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1292" y="1600200"/>
            <a:ext cx="5601416" cy="4525963"/>
          </a:xfrm>
        </p:spPr>
      </p:pic>
      <p:cxnSp>
        <p:nvCxnSpPr>
          <p:cNvPr id="11" name="Straight Connector 10"/>
          <p:cNvCxnSpPr/>
          <p:nvPr/>
        </p:nvCxnSpPr>
        <p:spPr>
          <a:xfrm rot="5400000">
            <a:off x="3558920" y="5470399"/>
            <a:ext cx="1280845" cy="53497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970744" y="5463906"/>
            <a:ext cx="1374742" cy="91440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954018" y="437600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45486" y="509746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66724" y="437600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45386" y="509746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509612" y="6413261"/>
            <a:ext cx="457201" cy="3872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4886715" y="4549505"/>
            <a:ext cx="1374742" cy="91440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4691982" y="4376005"/>
            <a:ext cx="1374742" cy="91440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4545386" y="4092304"/>
            <a:ext cx="1374742" cy="91440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936</Words>
  <Application>Microsoft Macintosh PowerPoint</Application>
  <PresentationFormat>On-screen Show (4:3)</PresentationFormat>
  <Paragraphs>160</Paragraphs>
  <Slides>33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Laparoscopic Cholecystectomy</vt:lpstr>
      <vt:lpstr>Techniques and tips</vt:lpstr>
      <vt:lpstr>Setup</vt:lpstr>
      <vt:lpstr>Entry:  The LBJ Way</vt:lpstr>
      <vt:lpstr>Entry Technique</vt:lpstr>
      <vt:lpstr>Port Placement: The LBJ Way</vt:lpstr>
      <vt:lpstr>Slide 7</vt:lpstr>
      <vt:lpstr>Port Placement: The LBJ Way</vt:lpstr>
      <vt:lpstr>Retraction</vt:lpstr>
      <vt:lpstr>Retraction</vt:lpstr>
      <vt:lpstr>Retraction:  Challenges</vt:lpstr>
      <vt:lpstr>Exposure</vt:lpstr>
      <vt:lpstr>Exposure</vt:lpstr>
      <vt:lpstr>Exposure</vt:lpstr>
      <vt:lpstr>Exposure</vt:lpstr>
      <vt:lpstr>Dissection</vt:lpstr>
      <vt:lpstr>Slide 17</vt:lpstr>
      <vt:lpstr>Slide 18</vt:lpstr>
      <vt:lpstr>Dissection</vt:lpstr>
      <vt:lpstr>Culture of Safety</vt:lpstr>
      <vt:lpstr>Critical View</vt:lpstr>
      <vt:lpstr>Slide 22</vt:lpstr>
      <vt:lpstr>Slide 23</vt:lpstr>
      <vt:lpstr>Anterior and Posterior Cystic Artery</vt:lpstr>
      <vt:lpstr>Poor Exposures</vt:lpstr>
      <vt:lpstr>Poor Exposure</vt:lpstr>
      <vt:lpstr>Duct Securement</vt:lpstr>
      <vt:lpstr>Duct Securement</vt:lpstr>
      <vt:lpstr>Duct Securement</vt:lpstr>
      <vt:lpstr>Gallbladder dissection</vt:lpstr>
      <vt:lpstr>Gallbladder Dissection</vt:lpstr>
      <vt:lpstr>Challenge for Next Week</vt:lpstr>
      <vt:lpstr>Videos</vt:lpstr>
    </vt:vector>
  </TitlesOfParts>
  <Company>BMC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Laparoscopic Cholecystectomy</dc:title>
  <dc:creator>Mike Liang</dc:creator>
  <cp:lastModifiedBy>Mike Liang</cp:lastModifiedBy>
  <cp:revision>47</cp:revision>
  <dcterms:created xsi:type="dcterms:W3CDTF">2019-07-29T11:14:26Z</dcterms:created>
  <dcterms:modified xsi:type="dcterms:W3CDTF">2019-07-29T11:18:22Z</dcterms:modified>
</cp:coreProperties>
</file>